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8" r:id="rId2"/>
    <p:sldId id="288" r:id="rId3"/>
    <p:sldId id="291" r:id="rId4"/>
    <p:sldId id="337" r:id="rId5"/>
    <p:sldId id="330" r:id="rId6"/>
    <p:sldId id="292" r:id="rId7"/>
    <p:sldId id="294" r:id="rId8"/>
    <p:sldId id="295" r:id="rId9"/>
    <p:sldId id="299" r:id="rId10"/>
    <p:sldId id="331" r:id="rId11"/>
    <p:sldId id="297" r:id="rId12"/>
    <p:sldId id="340" r:id="rId13"/>
    <p:sldId id="341" r:id="rId14"/>
    <p:sldId id="301" r:id="rId15"/>
    <p:sldId id="302" r:id="rId16"/>
    <p:sldId id="303" r:id="rId17"/>
    <p:sldId id="304" r:id="rId18"/>
    <p:sldId id="305" r:id="rId19"/>
    <p:sldId id="306" r:id="rId20"/>
    <p:sldId id="323" r:id="rId21"/>
    <p:sldId id="339" r:id="rId22"/>
    <p:sldId id="262" r:id="rId23"/>
  </p:sldIdLst>
  <p:sldSz cx="7200900" cy="5143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98" d="100"/>
          <a:sy n="98" d="100"/>
        </p:scale>
        <p:origin x="-1170" y="102"/>
      </p:cViewPr>
      <p:guideLst>
        <p:guide orient="horz" pos="1620"/>
        <p:guide pos="2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&#26032;&#24314;%20Microsoft%20Excel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Sheet1!$B$4</c:f>
              <c:strCache>
                <c:ptCount val="1"/>
                <c:pt idx="0">
                  <c:v>研发投入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8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3.14</a:t>
                    </a:r>
                    <a:endParaRPr lang="en-US" altLang="en-US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8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5.81</a:t>
                    </a:r>
                    <a:endParaRPr lang="en-US" altLang="en-US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8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9.83</a:t>
                    </a:r>
                    <a:endParaRPr lang="en-US" altLang="en-US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8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14.63</a:t>
                    </a:r>
                    <a:endParaRPr lang="en-US" altLang="en-US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8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26.35</a:t>
                    </a:r>
                    <a:endParaRPr lang="en-US" altLang="en-US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8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40.00</a:t>
                    </a:r>
                    <a:endParaRPr lang="en-US" altLang="en-US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8575" cap="rnd" cmpd="sng" algn="ctr">
                <a:solidFill>
                  <a:srgbClr val="FF0000"/>
                </a:solidFill>
                <a:prstDash val="solid"/>
                <a:round/>
              </a:ln>
            </c:spPr>
            <c:trendlineType val="poly"/>
            <c:order val="2"/>
            <c:dispRSqr val="0"/>
            <c:dispEq val="0"/>
          </c:trendline>
          <c:cat>
            <c:strRef>
              <c:f>Sheet1!$C$3:$H$3</c:f>
              <c:strCache>
                <c:ptCount val="6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</c:strCache>
            </c:strRef>
          </c:cat>
          <c:val>
            <c:numRef>
              <c:f>Sheet1!$C$4:$H$4</c:f>
              <c:numCache>
                <c:formatCode>General</c:formatCode>
                <c:ptCount val="6"/>
                <c:pt idx="0">
                  <c:v>314</c:v>
                </c:pt>
                <c:pt idx="1">
                  <c:v>581</c:v>
                </c:pt>
                <c:pt idx="2">
                  <c:v>983</c:v>
                </c:pt>
                <c:pt idx="3">
                  <c:v>1463</c:v>
                </c:pt>
                <c:pt idx="4">
                  <c:v>2635</c:v>
                </c:pt>
                <c:pt idx="5">
                  <c:v>3900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87680"/>
        <c:axId val="24889216"/>
      </c:barChart>
      <c:catAx>
        <c:axId val="2488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89216"/>
        <c:crosses val="autoZero"/>
        <c:auto val="1"/>
        <c:lblAlgn val="ctr"/>
        <c:lblOffset val="100"/>
        <c:noMultiLvlLbl val="0"/>
      </c:catAx>
      <c:valAx>
        <c:axId val="2488921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8768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4CF3-C806-454C-ADBA-E15279C5C2EF}" type="datetimeFigureOut">
              <a:rPr lang="zh-CN" altLang="en-US" smtClean="0"/>
              <a:t>2018/4/20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69396-9E4A-41D0-BB4E-3A6393BA6B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4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49CF1-B375-4832-BE79-9147EEE4161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773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49CF1-B375-4832-BE79-9147EEE4161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54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69396-9E4A-41D0-BB4E-3A6393BA6BE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089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49CF1-B375-4832-BE79-9147EEE4161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147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49CF1-B375-4832-BE79-9147EEE4161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652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49CF1-B375-4832-BE79-9147EEE4161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68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0069" y="1598105"/>
            <a:ext cx="6120774" cy="11027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80139" y="2915166"/>
            <a:ext cx="5040638" cy="13146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A41F-C477-43DB-A2BA-73019015F648}" type="datetimeFigureOut">
              <a:rPr lang="zh-CN" altLang="en-US" smtClean="0"/>
              <a:t>2018/4/20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7C69-BA95-4BE2-A2A4-80F98F9689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A41F-C477-43DB-A2BA-73019015F648}" type="datetimeFigureOut">
              <a:rPr lang="zh-CN" altLang="en-US" smtClean="0"/>
              <a:t>2018/4/20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7C69-BA95-4BE2-A2A4-80F98F9689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20665" y="206016"/>
            <a:ext cx="1620205" cy="43894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60048" y="206016"/>
            <a:ext cx="4740600" cy="43894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A41F-C477-43DB-A2BA-73019015F648}" type="datetimeFigureOut">
              <a:rPr lang="zh-CN" altLang="en-US" smtClean="0"/>
              <a:t>2018/4/20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7C69-BA95-4BE2-A2A4-80F98F9689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A41F-C477-43DB-A2BA-73019015F648}" type="datetimeFigureOut">
              <a:rPr lang="zh-CN" altLang="en-US" smtClean="0"/>
              <a:t>2018/4/20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7C69-BA95-4BE2-A2A4-80F98F9689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8824" y="3305762"/>
            <a:ext cx="6120774" cy="102173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68824" y="2180422"/>
            <a:ext cx="6120774" cy="112533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A41F-C477-43DB-A2BA-73019015F648}" type="datetimeFigureOut">
              <a:rPr lang="zh-CN" altLang="en-US" smtClean="0"/>
              <a:t>2018/4/20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7C69-BA95-4BE2-A2A4-80F98F9689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0046" y="1200365"/>
            <a:ext cx="3180403" cy="339507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60462" y="1200365"/>
            <a:ext cx="3180403" cy="339507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A41F-C477-43DB-A2BA-73019015F648}" type="datetimeFigureOut">
              <a:rPr lang="zh-CN" altLang="en-US" smtClean="0"/>
              <a:t>2018/4/20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7C69-BA95-4BE2-A2A4-80F98F9689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0048" y="1151539"/>
            <a:ext cx="3181653" cy="4799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0048" y="1631448"/>
            <a:ext cx="3181653" cy="296398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657966" y="1151539"/>
            <a:ext cx="3182903" cy="4799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657966" y="1631448"/>
            <a:ext cx="3182903" cy="296398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A41F-C477-43DB-A2BA-73019015F648}" type="datetimeFigureOut">
              <a:rPr lang="zh-CN" altLang="en-US" smtClean="0"/>
              <a:t>2018/4/20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7C69-BA95-4BE2-A2A4-80F98F9689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A41F-C477-43DB-A2BA-73019015F648}" type="datetimeFigureOut">
              <a:rPr lang="zh-CN" altLang="en-US" smtClean="0"/>
              <a:t>2018/4/20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7C69-BA95-4BE2-A2A4-80F98F9689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A41F-C477-43DB-A2BA-73019015F648}" type="datetimeFigureOut">
              <a:rPr lang="zh-CN" altLang="en-US" smtClean="0"/>
              <a:t>2018/4/20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7C69-BA95-4BE2-A2A4-80F98F9689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47" y="204828"/>
            <a:ext cx="2369049" cy="87169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15356" y="204826"/>
            <a:ext cx="4025509" cy="439061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0047" y="1076516"/>
            <a:ext cx="2369049" cy="35189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A41F-C477-43DB-A2BA-73019015F648}" type="datetimeFigureOut">
              <a:rPr lang="zh-CN" altLang="en-US" smtClean="0"/>
              <a:t>2018/4/20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7C69-BA95-4BE2-A2A4-80F98F9689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1432" y="3601089"/>
            <a:ext cx="4320547" cy="42512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11432" y="459666"/>
            <a:ext cx="4320547" cy="308664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11432" y="4026218"/>
            <a:ext cx="4320547" cy="60375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A41F-C477-43DB-A2BA-73019015F648}" type="datetimeFigureOut">
              <a:rPr lang="zh-CN" altLang="en-US" smtClean="0"/>
              <a:t>2018/4/20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7C69-BA95-4BE2-A2A4-80F98F9689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60046" y="206016"/>
            <a:ext cx="6480819" cy="857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0046" y="1200365"/>
            <a:ext cx="6480819" cy="3395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60046" y="4768105"/>
            <a:ext cx="1680214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1A41F-C477-43DB-A2BA-73019015F648}" type="datetimeFigureOut">
              <a:rPr lang="zh-CN" altLang="en-US" smtClean="0"/>
              <a:t>2018/4/20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460311" y="4768105"/>
            <a:ext cx="2280288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160652" y="4768105"/>
            <a:ext cx="1680214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47C69-BA95-4BE2-A2A4-80F98F96897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 descr="第三届经销商大会PPT模版内页16x9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2100" y="0"/>
            <a:ext cx="7200901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6540" algn="l" defTabSz="685800" rtl="0" eaLnBrk="1" latinLnBrk="0" hangingPunct="1">
        <a:spcBef>
          <a:spcPct val="15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spcBef>
          <a:spcPct val="15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spcBef>
          <a:spcPct val="15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spcBef>
          <a:spcPct val="15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800" rtl="0" eaLnBrk="1" latinLnBrk="0" hangingPunct="1">
        <a:spcBef>
          <a:spcPct val="15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800" rtl="0" eaLnBrk="1" latinLnBrk="0" hangingPunct="1">
        <a:spcBef>
          <a:spcPct val="15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800" rtl="0" eaLnBrk="1" latinLnBrk="0" hangingPunct="1">
        <a:spcBef>
          <a:spcPct val="15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800" rtl="0" eaLnBrk="1" latinLnBrk="0" hangingPunct="1">
        <a:spcBef>
          <a:spcPct val="15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1.jpeg"/><Relationship Id="rId5" Type="http://schemas.openxmlformats.org/officeDocument/2006/relationships/image" Target="../media/image37.png"/><Relationship Id="rId10" Type="http://schemas.openxmlformats.org/officeDocument/2006/relationships/image" Target="../media/image5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5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d:\linmeilin\Desktop\图片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48" y="0"/>
            <a:ext cx="7304048" cy="521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059738" y="4115069"/>
            <a:ext cx="900857" cy="856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55"/>
          </a:p>
        </p:txBody>
      </p:sp>
      <p:sp>
        <p:nvSpPr>
          <p:cNvPr id="10" name="矩形 9"/>
          <p:cNvSpPr/>
          <p:nvPr/>
        </p:nvSpPr>
        <p:spPr>
          <a:xfrm>
            <a:off x="32675" y="915566"/>
            <a:ext cx="7231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rgbClr val="FF0000"/>
                </a:solidFill>
              </a:rPr>
              <a:t>Xiamen </a:t>
            </a:r>
            <a:r>
              <a:rPr lang="en-US" altLang="zh-CN" sz="2400" b="1" i="1" dirty="0" err="1">
                <a:solidFill>
                  <a:srgbClr val="FF0000"/>
                </a:solidFill>
              </a:rPr>
              <a:t>Qiangli</a:t>
            </a:r>
            <a:r>
              <a:rPr lang="en-US" altLang="zh-CN" sz="2400" b="1" i="1" dirty="0">
                <a:solidFill>
                  <a:srgbClr val="FF0000"/>
                </a:solidFill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</a:rPr>
              <a:t>Opto</a:t>
            </a:r>
            <a:r>
              <a:rPr lang="en-US" altLang="zh-CN" sz="2400" b="1" i="1" dirty="0">
                <a:solidFill>
                  <a:srgbClr val="FF0000"/>
                </a:solidFill>
              </a:rPr>
              <a:t>-Electronic Technology Co., Ltd</a:t>
            </a:r>
            <a:endParaRPr lang="zh-CN" altLang="zh-CN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6" y="1510578"/>
            <a:ext cx="5922408" cy="370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09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41513" y="970713"/>
            <a:ext cx="6347355" cy="3569786"/>
            <a:chOff x="532191" y="818662"/>
            <a:chExt cx="8060133" cy="3569786"/>
          </a:xfrm>
        </p:grpSpPr>
        <p:grpSp>
          <p:nvGrpSpPr>
            <p:cNvPr id="11" name="组合 10"/>
            <p:cNvGrpSpPr/>
            <p:nvPr/>
          </p:nvGrpSpPr>
          <p:grpSpPr>
            <a:xfrm>
              <a:off x="532191" y="818662"/>
              <a:ext cx="8060133" cy="3569786"/>
              <a:chOff x="347776" y="104456"/>
              <a:chExt cx="8060133" cy="3569786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347776" y="253145"/>
                <a:ext cx="8060133" cy="565517"/>
                <a:chOff x="347776" y="253145"/>
                <a:chExt cx="8060133" cy="565517"/>
              </a:xfrm>
            </p:grpSpPr>
            <p:sp>
              <p:nvSpPr>
                <p:cNvPr id="15" name="TextBox 108"/>
                <p:cNvSpPr txBox="1">
                  <a:spLocks noChangeArrowheads="1"/>
                </p:cNvSpPr>
                <p:nvPr/>
              </p:nvSpPr>
              <p:spPr bwMode="auto">
                <a:xfrm>
                  <a:off x="1115108" y="305070"/>
                  <a:ext cx="431286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4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Production strength-</a:t>
                  </a:r>
                  <a:r>
                    <a:rPr lang="en-US" altLang="zh-CN" sz="2400" dirty="0" smtClean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-</a:t>
                  </a:r>
                  <a:endPara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" name="矩形 109"/>
                <p:cNvSpPr>
                  <a:spLocks noChangeArrowheads="1"/>
                </p:cNvSpPr>
                <p:nvPr/>
              </p:nvSpPr>
              <p:spPr bwMode="auto">
                <a:xfrm>
                  <a:off x="4427984" y="335847"/>
                  <a:ext cx="397992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000" dirty="0" smtClean="0">
                      <a:solidFill>
                        <a:prstClr val="black"/>
                      </a:solidFill>
                      <a:latin typeface="新宋体" panose="02010609030101010101" pitchFamily="49" charset="-122"/>
                      <a:ea typeface="新宋体" panose="02010609030101010101" pitchFamily="49" charset="-122"/>
                    </a:rPr>
                    <a:t>Sophisticated </a:t>
                  </a:r>
                  <a:r>
                    <a:rPr lang="en-US" altLang="zh-CN" sz="2000" dirty="0">
                      <a:solidFill>
                        <a:prstClr val="black"/>
                      </a:solidFill>
                      <a:latin typeface="新宋体" panose="02010609030101010101" pitchFamily="49" charset="-122"/>
                      <a:ea typeface="新宋体" panose="02010609030101010101" pitchFamily="49" charset="-122"/>
                    </a:rPr>
                    <a:t>Equipment</a:t>
                  </a:r>
                  <a:endParaRPr lang="zh-CN" altLang="en-US" sz="2000" dirty="0">
                    <a:solidFill>
                      <a:prstClr val="black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endParaRPr>
                </a:p>
              </p:txBody>
            </p:sp>
            <p:pic>
              <p:nvPicPr>
                <p:cNvPr id="17" name="Picture 2" descr="d:\Users\1602002\Desktop\新logo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7776" y="253145"/>
                  <a:ext cx="792087" cy="5655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6" name="Picture 2" descr="d:\Users\1602002\Desktop\图片1_副本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04456"/>
                <a:ext cx="7743825" cy="3569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13867" y="1633037"/>
                <a:ext cx="273681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SPI on-line automatic detection</a:t>
                </a:r>
                <a:endParaRPr lang="zh-CN" altLang="en-US" sz="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339752" y="1652087"/>
                <a:ext cx="26528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board assembly robot</a:t>
                </a:r>
                <a:endParaRPr lang="zh-CN" altLang="en-US" sz="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071093" y="1658517"/>
                <a:ext cx="28477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altLang="zh-CN" sz="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utomatic </a:t>
                </a:r>
                <a:r>
                  <a:rPr lang="en-US" altLang="zh-CN" sz="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online dispensing machine</a:t>
                </a:r>
                <a:endParaRPr lang="zh-CN" altLang="en-US" sz="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54794" y="3405307"/>
                <a:ext cx="2654957" cy="20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automatic assembly pan</a:t>
                </a:r>
                <a:endParaRPr lang="zh-CN" altLang="en-US" sz="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241470" y="3254055"/>
                <a:ext cx="28083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700" dirty="0" smtClean="0"/>
              </a:p>
              <a:p>
                <a:r>
                  <a:rPr lang="en-US" altLang="zh-CN" sz="700" dirty="0" smtClean="0"/>
                  <a:t> </a:t>
                </a:r>
                <a:r>
                  <a:rPr lang="en-US" altLang="zh-CN" sz="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automatic screwing machine</a:t>
                </a:r>
                <a:endParaRPr lang="zh-CN" altLang="en-US" sz="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24367" y="4054960"/>
              <a:ext cx="1944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automatic </a:t>
              </a:r>
              <a:r>
                <a:rPr lang="en-US" altLang="zh-CN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potting</a:t>
              </a:r>
              <a:r>
                <a:rPr lang="en-US" altLang="zh-CN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 machine</a:t>
              </a:r>
            </a:p>
            <a:p>
              <a:pPr algn="dist"/>
              <a:endParaRPr lang="zh-CN" altLang="en-US" sz="7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2640" y="3968261"/>
              <a:ext cx="223224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dirty="0"/>
                <a:t> </a:t>
              </a:r>
              <a:r>
                <a:rPr lang="en-US" altLang="zh-CN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automatic </a:t>
              </a:r>
              <a:r>
                <a:rPr lang="en-US" altLang="zh-CN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ink-jet </a:t>
              </a:r>
              <a:r>
                <a:rPr lang="en-US" altLang="zh-CN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device</a:t>
              </a:r>
              <a:endParaRPr lang="zh-CN" altLang="en-US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034234" y="2499943"/>
            <a:ext cx="32889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utomatic </a:t>
            </a:r>
            <a:r>
              <a:rPr lang="en-US" altLang="zh-CN" sz="700" b="1" dirty="0">
                <a:latin typeface="Arial" panose="020B0604020202020204" pitchFamily="34" charset="0"/>
                <a:cs typeface="Arial" panose="020B0604020202020204" pitchFamily="34" charset="0"/>
              </a:rPr>
              <a:t>spray light oil machine</a:t>
            </a:r>
            <a:endParaRPr lang="zh-CN" alt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73874" y="253146"/>
            <a:ext cx="6941670" cy="565517"/>
            <a:chOff x="347776" y="253145"/>
            <a:chExt cx="8814819" cy="565517"/>
          </a:xfrm>
        </p:grpSpPr>
        <p:sp>
          <p:nvSpPr>
            <p:cNvPr id="20" name="TextBox 108"/>
            <p:cNvSpPr txBox="1">
              <a:spLocks noChangeArrowheads="1"/>
            </p:cNvSpPr>
            <p:nvPr/>
          </p:nvSpPr>
          <p:spPr bwMode="auto">
            <a:xfrm>
              <a:off x="956694" y="356997"/>
              <a:ext cx="45575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Production strength--</a:t>
              </a:r>
              <a:endPara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矩形 109"/>
            <p:cNvSpPr>
              <a:spLocks noChangeArrowheads="1"/>
            </p:cNvSpPr>
            <p:nvPr/>
          </p:nvSpPr>
          <p:spPr bwMode="auto">
            <a:xfrm>
              <a:off x="4572002" y="387773"/>
              <a:ext cx="459059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新宋体" panose="02010609030101010101" pitchFamily="49" charset="-122"/>
                  <a:cs typeface="Arial" panose="020B0604020202020204" pitchFamily="34" charset="0"/>
                </a:rPr>
                <a:t>    Sophisticated 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新宋体" panose="02010609030101010101" pitchFamily="49" charset="-122"/>
                  <a:cs typeface="Arial" panose="020B0604020202020204" pitchFamily="34" charset="0"/>
                </a:rPr>
                <a:t>Equipment</a:t>
              </a:r>
              <a:endPara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新宋体" panose="02010609030101010101" pitchFamily="49" charset="-122"/>
                <a:cs typeface="Arial" panose="020B0604020202020204" pitchFamily="34" charset="0"/>
              </a:endParaRPr>
            </a:p>
          </p:txBody>
        </p:sp>
        <p:pic>
          <p:nvPicPr>
            <p:cNvPr id="22" name="Picture 2" descr="d:\Users\1602002\Desktop\新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76" y="253145"/>
              <a:ext cx="792087" cy="56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23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7"/>
          <p:cNvGrpSpPr/>
          <p:nvPr/>
        </p:nvGrpSpPr>
        <p:grpSpPr bwMode="auto">
          <a:xfrm>
            <a:off x="896266" y="356998"/>
            <a:ext cx="5405965" cy="461665"/>
            <a:chOff x="1633619" y="979710"/>
            <a:chExt cx="5147649" cy="348193"/>
          </a:xfrm>
        </p:grpSpPr>
        <p:sp>
          <p:nvSpPr>
            <p:cNvPr id="12" name="TextBox 108"/>
            <p:cNvSpPr txBox="1">
              <a:spLocks noChangeArrowheads="1"/>
            </p:cNvSpPr>
            <p:nvPr/>
          </p:nvSpPr>
          <p:spPr bwMode="auto">
            <a:xfrm>
              <a:off x="1633619" y="979710"/>
              <a:ext cx="3169124" cy="348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Production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strength--</a:t>
              </a:r>
              <a:endPara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09"/>
            <p:cNvSpPr>
              <a:spLocks noChangeArrowheads="1"/>
            </p:cNvSpPr>
            <p:nvPr/>
          </p:nvSpPr>
          <p:spPr bwMode="auto">
            <a:xfrm>
              <a:off x="4100594" y="1002922"/>
              <a:ext cx="2680674" cy="30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新宋体" panose="02010609030101010101" pitchFamily="49" charset="-122"/>
                  <a:cs typeface="Arial" panose="020B0604020202020204" pitchFamily="34" charset="0"/>
                </a:rPr>
                <a:t>        Scale 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新宋体" panose="02010609030101010101" pitchFamily="49" charset="-122"/>
                  <a:cs typeface="Arial" panose="020B0604020202020204" pitchFamily="34" charset="0"/>
                </a:rPr>
                <a:t>&amp; 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新宋体" panose="02010609030101010101" pitchFamily="49" charset="-122"/>
                  <a:cs typeface="Arial" panose="020B0604020202020204" pitchFamily="34" charset="0"/>
                </a:rPr>
                <a:t>Capacity</a:t>
              </a:r>
              <a:endPara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新宋体" panose="0201060903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273874" y="1131590"/>
            <a:ext cx="3698708" cy="314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287" tIns="35643" rIns="71287" bIns="35643">
            <a:spAutoFit/>
          </a:bodyPr>
          <a:lstStyle/>
          <a:p>
            <a:pPr marL="285750" indent="-285750" defTabSz="814705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argest scale in the industry</a:t>
            </a:r>
          </a:p>
          <a:p>
            <a:pPr marL="285750" indent="-285750" defTabSz="814705">
              <a:buFont typeface="Wingdings" panose="05000000000000000000" pitchFamily="2" charset="2"/>
              <a:buChar char="Ø"/>
            </a:pPr>
            <a:endParaRPr lang="en-US" altLang="zh-CN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defTabSz="814705"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Capacity per month 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5.5 million pieces modules 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DIP and SMD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lang="en-US" altLang="zh-CN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defTabSz="814705">
              <a:buFont typeface="Wingdings" panose="05000000000000000000" pitchFamily="2" charset="2"/>
              <a:buChar char="Ø"/>
            </a:pP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defTabSz="814705"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Automation coverage is above 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85%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industry's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highest 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lang="en-US" altLang="zh-CN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defTabSz="814705">
              <a:buFont typeface="Wingdings" panose="05000000000000000000" pitchFamily="2" charset="2"/>
              <a:buChar char="Ø"/>
            </a:pPr>
            <a:endParaRPr lang="en-US" altLang="zh-CN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defTabSz="814705">
              <a:buFont typeface="Wingdings" panose="05000000000000000000" pitchFamily="2" charset="2"/>
              <a:buChar char="Ø"/>
            </a:pP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SMT line 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200 pieces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Panasonic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NPM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lang="en-US" altLang="zh-CN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defTabSz="814705">
              <a:buFont typeface="Wingdings" panose="05000000000000000000" pitchFamily="2" charset="2"/>
              <a:buChar char="Ø"/>
            </a:pP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defTabSz="814705"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Fully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automatic assembly 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lines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</a:t>
            </a:r>
          </a:p>
          <a:p>
            <a:pPr marL="285750" indent="-285750" defTabSz="814705">
              <a:buFont typeface="Wingdings" panose="05000000000000000000" pitchFamily="2" charset="2"/>
              <a:buChar char="Ø"/>
            </a:pPr>
            <a:endParaRPr lang="en-US" altLang="zh-CN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defTabSz="814705"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Equipped with sheet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metal and plastic 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injection(Mask)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workshop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/>
          <a:stretch>
            <a:fillRect/>
          </a:stretch>
        </p:blipFill>
        <p:spPr>
          <a:xfrm>
            <a:off x="4234868" y="1851670"/>
            <a:ext cx="2665196" cy="1854971"/>
          </a:xfrm>
          <a:prstGeom prst="rect">
            <a:avLst/>
          </a:prstGeom>
        </p:spPr>
      </p:pic>
      <p:pic>
        <p:nvPicPr>
          <p:cNvPr id="25" name="Picture 2" descr="d:\Users\1602002\Desktop\新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4" y="253146"/>
            <a:ext cx="623769" cy="5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3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Company Profile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d:\Users\1602002\Desktop\新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8" y="267494"/>
            <a:ext cx="623769" cy="5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d:\qlyf003\Desktop\资料\图片\IMG_16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96" y="915566"/>
            <a:ext cx="285632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3564" y="915566"/>
            <a:ext cx="304720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RTX截图未命名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3564" y="3036717"/>
            <a:ext cx="3047206" cy="1911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14" y="3110183"/>
            <a:ext cx="2672972" cy="17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63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7" y="195486"/>
            <a:ext cx="6480719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5" y="2811199"/>
            <a:ext cx="2347247" cy="176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内容占位符 7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80371" y="2811199"/>
            <a:ext cx="1800200" cy="1704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94" y="2811199"/>
            <a:ext cx="2016223" cy="169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17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8"/>
          <p:cNvSpPr txBox="1">
            <a:spLocks noChangeArrowheads="1"/>
          </p:cNvSpPr>
          <p:nvPr/>
        </p:nvSpPr>
        <p:spPr bwMode="auto">
          <a:xfrm>
            <a:off x="878548" y="339502"/>
            <a:ext cx="25763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Production strength-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09"/>
          <p:cNvSpPr>
            <a:spLocks noChangeArrowheads="1"/>
          </p:cNvSpPr>
          <p:nvPr/>
        </p:nvSpPr>
        <p:spPr bwMode="auto">
          <a:xfrm>
            <a:off x="3219237" y="351039"/>
            <a:ext cx="38734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 6 Sigma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新宋体" panose="02010609030101010101" pitchFamily="49" charset="-122"/>
                <a:cs typeface="Arial" panose="020B0604020202020204" pitchFamily="34" charset="0"/>
              </a:rPr>
              <a:t>Quality Control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新宋体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074" name="Picture 2" descr="D:\谢文州\素材\设备\品质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80" y="1060608"/>
            <a:ext cx="258916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8599" y="1623447"/>
            <a:ext cx="40936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Introduce Lean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Production mode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Improve management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system by 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introducing  Six Sigma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             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100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 process inspection and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100% 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ageing test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Develop industry’s most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rigorous and complete production 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line standard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as many as 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135 items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9490" y="1069449"/>
            <a:ext cx="3715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Quality management system</a:t>
            </a:r>
            <a:r>
              <a:rPr lang="zh-CN" altLang="en-US" sz="1600" b="1" dirty="0" smtClean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b="1" dirty="0" smtClean="0">
              <a:solidFill>
                <a:srgbClr val="FF5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b="1" dirty="0" smtClean="0">
              <a:solidFill>
                <a:srgbClr val="FF5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solidFill>
                <a:srgbClr val="FF5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b="1" dirty="0" smtClean="0">
              <a:solidFill>
                <a:srgbClr val="FF5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d:\Users\1602002\Desktop\新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4" y="253146"/>
            <a:ext cx="623769" cy="5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4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 txBox="1">
            <a:spLocks noGrp="1" noChangeArrowheads="1"/>
          </p:cNvSpPr>
          <p:nvPr/>
        </p:nvSpPr>
        <p:spPr bwMode="auto">
          <a:xfrm>
            <a:off x="5690711" y="6251576"/>
            <a:ext cx="91511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8F2D82B7-8F55-4DCA-8C9E-35E60A8342B3}" type="slidenum">
              <a:rPr lang="zh-CN" altLang="en-US" sz="1000">
                <a:solidFill>
                  <a:schemeClr val="tx2"/>
                </a:solidFill>
              </a:rPr>
              <a:t>15</a:t>
            </a:fld>
            <a:endParaRPr lang="en-US" altLang="zh-CN" sz="1000">
              <a:solidFill>
                <a:schemeClr val="tx2"/>
              </a:solidFill>
            </a:endParaRPr>
          </a:p>
        </p:txBody>
      </p:sp>
      <p:pic>
        <p:nvPicPr>
          <p:cNvPr id="3" name="Picture 12" descr="http://img.taopic.com/uploads/allimg/130612/318764-1306120G30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43" y="903015"/>
            <a:ext cx="4830975" cy="340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10077" y="2441575"/>
            <a:ext cx="96387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59349" y="903015"/>
            <a:ext cx="1281117" cy="52322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cs typeface="Arial" panose="020B0604020202020204" pitchFamily="34" charset="0"/>
              </a:rPr>
              <a:t>safe </a:t>
            </a:r>
            <a:r>
              <a:rPr lang="en-US" altLang="zh-CN" sz="1000" b="1" dirty="0">
                <a:solidFill>
                  <a:srgbClr val="FF0000"/>
                </a:solidFill>
                <a:cs typeface="Arial" panose="020B0604020202020204" pitchFamily="34" charset="0"/>
              </a:rPr>
              <a:t>reliability</a:t>
            </a:r>
            <a:r>
              <a:rPr lang="zh-CN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　　</a:t>
            </a:r>
            <a:r>
              <a:rPr lang="en-US" altLang="zh-CN" sz="1400" b="1" dirty="0">
                <a:solidFill>
                  <a:srgbClr val="FF0000"/>
                </a:solidFill>
                <a:cs typeface="Arial" panose="020B0604020202020204" pitchFamily="34" charset="0"/>
              </a:rPr>
              <a:t>100%</a:t>
            </a:r>
            <a:endParaRPr lang="zh-CN" altLang="en-US" sz="1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733853" y="1856801"/>
            <a:ext cx="956858" cy="55399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00" b="1" dirty="0" smtClean="0">
                <a:solidFill>
                  <a:srgbClr val="FF0000"/>
                </a:solidFill>
              </a:rPr>
              <a:t>Few Failure Rate</a:t>
            </a:r>
          </a:p>
          <a:p>
            <a:pPr algn="ctr" eaLnBrk="1" hangingPunct="1"/>
            <a:r>
              <a:rPr lang="en-US" altLang="zh-CN" sz="1000" b="1" dirty="0" smtClean="0">
                <a:solidFill>
                  <a:srgbClr val="FF0000"/>
                </a:solidFill>
              </a:rPr>
              <a:t>  0.064</a:t>
            </a:r>
            <a:r>
              <a:rPr lang="en-US" altLang="zh-CN" sz="1000" b="1" dirty="0">
                <a:solidFill>
                  <a:srgbClr val="FF0000"/>
                </a:solidFill>
              </a:rPr>
              <a:t>%</a:t>
            </a:r>
            <a:endParaRPr lang="zh-CN" altLang="en-US" sz="1000" b="1" dirty="0">
              <a:solidFill>
                <a:srgbClr val="FF0000"/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897643" y="1794729"/>
            <a:ext cx="1228546" cy="55399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00" b="1" dirty="0" smtClean="0">
                <a:solidFill>
                  <a:srgbClr val="FF0000"/>
                </a:solidFill>
              </a:rPr>
              <a:t>Few Customer</a:t>
            </a:r>
          </a:p>
          <a:p>
            <a:pPr algn="ctr" eaLnBrk="1" hangingPunct="1"/>
            <a:r>
              <a:rPr lang="en-US" altLang="zh-CN" sz="1000" b="1" dirty="0" smtClean="0">
                <a:solidFill>
                  <a:srgbClr val="FF0000"/>
                </a:solidFill>
              </a:rPr>
              <a:t>   complaint</a:t>
            </a:r>
          </a:p>
          <a:p>
            <a:pPr algn="ctr" eaLnBrk="1" hangingPunct="1"/>
            <a:r>
              <a:rPr lang="en-US" altLang="zh-CN" sz="1000" b="1" dirty="0" smtClean="0">
                <a:solidFill>
                  <a:srgbClr val="FF0000"/>
                </a:solidFill>
              </a:rPr>
              <a:t>      0.01</a:t>
            </a:r>
            <a:r>
              <a:rPr lang="en-US" altLang="zh-CN" sz="1000" b="1" dirty="0">
                <a:solidFill>
                  <a:srgbClr val="FF0000"/>
                </a:solidFill>
              </a:rPr>
              <a:t>%</a:t>
            </a:r>
            <a:endParaRPr lang="zh-CN" altLang="en-US" sz="1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9336" y="4299150"/>
            <a:ext cx="5708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FF0000"/>
                </a:solidFill>
              </a:rPr>
              <a:t>Because we believe  that quality </a:t>
            </a:r>
            <a:r>
              <a:rPr lang="en-US" altLang="zh-CN" sz="2000" b="1" dirty="0">
                <a:solidFill>
                  <a:srgbClr val="FF0000"/>
                </a:solidFill>
              </a:rPr>
              <a:t>is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lifeline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08"/>
          <p:cNvSpPr txBox="1">
            <a:spLocks noChangeArrowheads="1"/>
          </p:cNvSpPr>
          <p:nvPr/>
        </p:nvSpPr>
        <p:spPr bwMode="auto">
          <a:xfrm>
            <a:off x="897643" y="287217"/>
            <a:ext cx="3328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Production strength-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09"/>
          <p:cNvSpPr>
            <a:spLocks noChangeArrowheads="1"/>
          </p:cNvSpPr>
          <p:nvPr/>
        </p:nvSpPr>
        <p:spPr bwMode="auto">
          <a:xfrm>
            <a:off x="3863970" y="348772"/>
            <a:ext cx="2637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新宋体" panose="02010609030101010101" pitchFamily="49" charset="-122"/>
                <a:cs typeface="Arial" panose="020B0604020202020204" pitchFamily="34" charset="0"/>
              </a:rPr>
              <a:t>   Quality Advantage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新宋体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7" name="Picture 2" descr="d:\Users\1602002\Desktop\新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4" y="253146"/>
            <a:ext cx="623769" cy="5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8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 txBox="1">
            <a:spLocks noGrp="1" noChangeArrowheads="1"/>
          </p:cNvSpPr>
          <p:nvPr/>
        </p:nvSpPr>
        <p:spPr bwMode="auto">
          <a:xfrm>
            <a:off x="5690711" y="6251576"/>
            <a:ext cx="91511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4924B017-01B7-427C-8C89-F38CD4989CD8}" type="slidenum">
              <a:rPr lang="zh-CN" altLang="en-US" sz="1000">
                <a:solidFill>
                  <a:schemeClr val="tx2"/>
                </a:solidFill>
              </a:rPr>
              <a:t>16</a:t>
            </a:fld>
            <a:endParaRPr lang="en-US" altLang="zh-CN" sz="1000">
              <a:solidFill>
                <a:schemeClr val="tx2"/>
              </a:solidFill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81603" y="915565"/>
            <a:ext cx="76553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astest delivery in industry</a:t>
            </a:r>
            <a:endParaRPr lang="zh-CN" altLang="en-US" sz="3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1368202" y="1951282"/>
            <a:ext cx="5472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 product </a:t>
            </a: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zh-CN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：2－5</a:t>
            </a: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customized products delivery</a:t>
            </a:r>
            <a:r>
              <a:rPr lang="zh-CN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  15days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</a:t>
            </a: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:3-20days</a:t>
            </a:r>
          </a:p>
        </p:txBody>
      </p:sp>
      <p:grpSp>
        <p:nvGrpSpPr>
          <p:cNvPr id="9" name="组合 107"/>
          <p:cNvGrpSpPr/>
          <p:nvPr/>
        </p:nvGrpSpPr>
        <p:grpSpPr bwMode="auto">
          <a:xfrm>
            <a:off x="878548" y="290584"/>
            <a:ext cx="5617155" cy="400110"/>
            <a:chOff x="1633619" y="979710"/>
            <a:chExt cx="5348741" cy="301768"/>
          </a:xfrm>
        </p:grpSpPr>
        <p:sp>
          <p:nvSpPr>
            <p:cNvPr id="10" name="TextBox 108"/>
            <p:cNvSpPr txBox="1">
              <a:spLocks noChangeArrowheads="1"/>
            </p:cNvSpPr>
            <p:nvPr/>
          </p:nvSpPr>
          <p:spPr bwMode="auto">
            <a:xfrm>
              <a:off x="1633619" y="979710"/>
              <a:ext cx="2671513" cy="30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Production 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strength--</a:t>
              </a:r>
              <a:endPara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 109"/>
            <p:cNvSpPr>
              <a:spLocks noChangeArrowheads="1"/>
            </p:cNvSpPr>
            <p:nvPr/>
          </p:nvSpPr>
          <p:spPr bwMode="auto">
            <a:xfrm>
              <a:off x="4133784" y="979710"/>
              <a:ext cx="2848576" cy="30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新宋体" panose="02010609030101010101" pitchFamily="49" charset="-122"/>
                  <a:cs typeface="Arial" panose="020B0604020202020204" pitchFamily="34" charset="0"/>
                </a:rPr>
                <a:t>Advantages of delivery</a:t>
              </a:r>
              <a:endPara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新宋体" panose="0201060903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2" descr="d:\Users\1602002\Desktop\新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4" y="253146"/>
            <a:ext cx="623769" cy="5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72436" y="2139702"/>
            <a:ext cx="3856028" cy="1008112"/>
          </a:xfrm>
          <a:prstGeom prst="rect">
            <a:avLst/>
          </a:prstGeom>
          <a:solidFill>
            <a:srgbClr val="F6B1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文本框 39"/>
          <p:cNvSpPr txBox="1"/>
          <p:nvPr/>
        </p:nvSpPr>
        <p:spPr>
          <a:xfrm>
            <a:off x="2863268" y="2169812"/>
            <a:ext cx="2608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Product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02317" y="2139702"/>
            <a:ext cx="113413" cy="1008112"/>
          </a:xfrm>
          <a:prstGeom prst="rect">
            <a:avLst/>
          </a:prstGeom>
          <a:solidFill>
            <a:srgbClr val="F6B1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585170" y="2139702"/>
            <a:ext cx="113413" cy="1008112"/>
          </a:xfrm>
          <a:prstGeom prst="rect">
            <a:avLst/>
          </a:prstGeom>
          <a:solidFill>
            <a:srgbClr val="F6B1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2" descr="d:\Users\1602002\Desktop\新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43" y="2169812"/>
            <a:ext cx="1040258" cy="9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2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09"/>
          <p:cNvSpPr>
            <a:spLocks noChangeArrowheads="1"/>
          </p:cNvSpPr>
          <p:nvPr/>
        </p:nvSpPr>
        <p:spPr bwMode="auto">
          <a:xfrm>
            <a:off x="1233300" y="418553"/>
            <a:ext cx="19816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新宋体" panose="02010609030101010101" pitchFamily="49" charset="-122"/>
                <a:cs typeface="Arial" panose="020B0604020202020204" pitchFamily="34" charset="0"/>
              </a:rPr>
              <a:t>Full color series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新宋体" panose="0201060903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 flipV="1">
            <a:off x="1816608" y="1643906"/>
            <a:ext cx="407508" cy="43485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7" name="组合 46"/>
          <p:cNvGrpSpPr/>
          <p:nvPr/>
        </p:nvGrpSpPr>
        <p:grpSpPr>
          <a:xfrm>
            <a:off x="273874" y="1542301"/>
            <a:ext cx="6506998" cy="2665147"/>
            <a:chOff x="844729" y="935822"/>
            <a:chExt cx="8262854" cy="2652052"/>
          </a:xfrm>
        </p:grpSpPr>
        <p:grpSp>
          <p:nvGrpSpPr>
            <p:cNvPr id="48" name="组合 47"/>
            <p:cNvGrpSpPr/>
            <p:nvPr/>
          </p:nvGrpSpPr>
          <p:grpSpPr>
            <a:xfrm>
              <a:off x="852511" y="3253121"/>
              <a:ext cx="7256708" cy="334753"/>
              <a:chOff x="259302" y="3459522"/>
              <a:chExt cx="7256708" cy="334753"/>
            </a:xfrm>
          </p:grpSpPr>
          <p:sp>
            <p:nvSpPr>
              <p:cNvPr id="66" name="AutoShape 10"/>
              <p:cNvSpPr>
                <a:spLocks noChangeArrowheads="1"/>
              </p:cNvSpPr>
              <p:nvPr/>
            </p:nvSpPr>
            <p:spPr bwMode="auto">
              <a:xfrm>
                <a:off x="3041863" y="3496619"/>
                <a:ext cx="4474147" cy="297656"/>
              </a:xfrm>
              <a:prstGeom prst="flowChartAlternateProcess">
                <a:avLst/>
              </a:prstGeom>
              <a:solidFill>
                <a:srgbClr val="FFC00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170" tIns="46990" rIns="90170" bIns="4699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T2.5-Q</a:t>
                </a:r>
                <a:r>
                  <a:rPr lang="zh-CN" altLang="en-US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、T</a:t>
                </a:r>
                <a:r>
                  <a:rPr lang="zh-CN" altLang="en-US" sz="1000" dirty="0">
                    <a:ea typeface="微软雅黑" panose="020B0503020204020204" pitchFamily="34" charset="-122"/>
                    <a:cs typeface="Arial" panose="020B0604020202020204" pitchFamily="34" charset="0"/>
                  </a:rPr>
                  <a:t>1.</a:t>
                </a:r>
                <a:r>
                  <a:rPr lang="zh-CN" altLang="en-US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6</a:t>
                </a:r>
                <a:r>
                  <a:rPr lang="en-US" altLang="zh-CN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6</a:t>
                </a:r>
                <a:r>
                  <a:rPr lang="zh-CN" altLang="en-US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、</a:t>
                </a:r>
                <a:r>
                  <a:rPr lang="en-US" altLang="zh-CN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T1.92 </a:t>
                </a:r>
                <a:r>
                  <a:rPr lang="zh-CN" altLang="en-US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、</a:t>
                </a:r>
                <a:r>
                  <a:rPr lang="en-US" altLang="zh-CN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T</a:t>
                </a:r>
                <a:r>
                  <a:rPr lang="zh-CN" altLang="en-US" sz="1000" dirty="0">
                    <a:ea typeface="微软雅黑" panose="020B0503020204020204" pitchFamily="34" charset="-122"/>
                    <a:cs typeface="Arial" panose="020B0604020202020204" pitchFamily="34" charset="0"/>
                  </a:rPr>
                  <a:t>2.5</a:t>
                </a:r>
                <a:r>
                  <a:rPr lang="zh-CN" altLang="en-US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、</a:t>
                </a:r>
                <a:r>
                  <a:rPr lang="en-US" altLang="zh-CN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T2.5-1</a:t>
                </a:r>
                <a:endParaRPr lang="zh-CN" altLang="en-US" sz="1000" dirty="0"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259302" y="3459522"/>
                <a:ext cx="1998791" cy="297657"/>
                <a:chOff x="259302" y="2971631"/>
                <a:chExt cx="1998791" cy="297657"/>
              </a:xfrm>
            </p:grpSpPr>
            <p:sp>
              <p:nvSpPr>
                <p:cNvPr id="68" name="矩形 20"/>
                <p:cNvSpPr>
                  <a:spLocks noChangeArrowheads="1"/>
                </p:cNvSpPr>
                <p:nvPr/>
              </p:nvSpPr>
              <p:spPr bwMode="auto">
                <a:xfrm>
                  <a:off x="1334696" y="3008728"/>
                  <a:ext cx="923397" cy="244945"/>
                </a:xfrm>
                <a:prstGeom prst="rect">
                  <a:avLst/>
                </a:prstGeom>
                <a:solidFill>
                  <a:srgbClr val="33CC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170" tIns="46990" rIns="90170" bIns="469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/>
                  <a:r>
                    <a:rPr lang="en-US" altLang="zh-CN" sz="1000" dirty="0" smtClean="0">
                      <a:solidFill>
                        <a:srgbClr val="000000"/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Indoor </a:t>
                  </a:r>
                  <a:r>
                    <a:rPr lang="en-US" altLang="zh-CN" sz="1200" dirty="0" smtClean="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 </a:t>
                  </a:r>
                  <a:endParaRPr lang="zh-CN" altLang="en-US" sz="12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9" name="AutoShape 3"/>
                <p:cNvSpPr>
                  <a:spLocks noChangeArrowheads="1"/>
                </p:cNvSpPr>
                <p:nvPr/>
              </p:nvSpPr>
              <p:spPr bwMode="auto">
                <a:xfrm>
                  <a:off x="259302" y="2971631"/>
                  <a:ext cx="776128" cy="297657"/>
                </a:xfrm>
                <a:prstGeom prst="flowChartAlternateProcess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170" tIns="46990" rIns="90170" bIns="469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20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 series</a:t>
                  </a:r>
                  <a:endPara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49" name="组合 48"/>
            <p:cNvGrpSpPr/>
            <p:nvPr/>
          </p:nvGrpSpPr>
          <p:grpSpPr>
            <a:xfrm>
              <a:off x="845128" y="2485339"/>
              <a:ext cx="8262455" cy="337841"/>
              <a:chOff x="251920" y="2084190"/>
              <a:chExt cx="6737532" cy="337841"/>
            </a:xfrm>
          </p:grpSpPr>
          <p:sp>
            <p:nvSpPr>
              <p:cNvPr id="64" name="AutoShape 3"/>
              <p:cNvSpPr>
                <a:spLocks noChangeArrowheads="1"/>
              </p:cNvSpPr>
              <p:nvPr/>
            </p:nvSpPr>
            <p:spPr bwMode="auto">
              <a:xfrm>
                <a:off x="251920" y="2084190"/>
                <a:ext cx="621699" cy="288032"/>
              </a:xfrm>
              <a:prstGeom prst="flowChartAlternateProcess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170" tIns="46990" rIns="90170" bIns="4699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 series 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AutoShape 10"/>
              <p:cNvSpPr>
                <a:spLocks noChangeArrowheads="1"/>
              </p:cNvSpPr>
              <p:nvPr/>
            </p:nvSpPr>
            <p:spPr bwMode="auto">
              <a:xfrm>
                <a:off x="2556781" y="2133999"/>
                <a:ext cx="4432671" cy="288032"/>
              </a:xfrm>
              <a:prstGeom prst="flowChartAlternateProcess">
                <a:avLst/>
              </a:prstGeom>
              <a:solidFill>
                <a:srgbClr val="FFC00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170" tIns="46990" rIns="90170" bIns="4699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S4</a:t>
                </a:r>
                <a:r>
                  <a:rPr lang="zh-CN" altLang="en-US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、 </a:t>
                </a:r>
                <a:r>
                  <a:rPr lang="en-US" altLang="zh-CN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S5</a:t>
                </a:r>
                <a:r>
                  <a:rPr lang="zh-CN" altLang="en-US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、</a:t>
                </a:r>
                <a:r>
                  <a:rPr lang="en-US" altLang="zh-CN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S6 </a:t>
                </a:r>
                <a:r>
                  <a:rPr lang="zh-CN" altLang="en-US" sz="1000" dirty="0">
                    <a:ea typeface="微软雅黑" panose="020B0503020204020204" pitchFamily="34" charset="-122"/>
                    <a:cs typeface="Arial" panose="020B0604020202020204" pitchFamily="34" charset="0"/>
                  </a:rPr>
                  <a:t>、</a:t>
                </a:r>
                <a:r>
                  <a:rPr lang="en-US" altLang="zh-CN" sz="1000" dirty="0"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S6.66</a:t>
                </a:r>
                <a:r>
                  <a:rPr lang="zh-CN" altLang="en-US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、</a:t>
                </a:r>
                <a:r>
                  <a:rPr lang="en-US" altLang="zh-CN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S8(1/4S)</a:t>
                </a:r>
                <a:r>
                  <a:rPr lang="zh-CN" altLang="en-US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、</a:t>
                </a:r>
                <a:r>
                  <a:rPr lang="en-US" altLang="zh-CN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S8(1/5S)</a:t>
                </a:r>
                <a:r>
                  <a:rPr lang="zh-CN" altLang="en-US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、</a:t>
                </a:r>
                <a:r>
                  <a:rPr lang="en-US" altLang="zh-CN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S10(1/2S Or 1/4))</a:t>
                </a:r>
                <a:r>
                  <a:rPr lang="zh-CN" altLang="en-US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、</a:t>
                </a:r>
                <a:r>
                  <a:rPr lang="en-US" altLang="zh-CN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S16</a:t>
                </a:r>
                <a:endParaRPr lang="zh-CN" altLang="en-US" sz="1000" dirty="0"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844729" y="935822"/>
              <a:ext cx="5412077" cy="957907"/>
              <a:chOff x="251520" y="480511"/>
              <a:chExt cx="5412077" cy="957907"/>
            </a:xfrm>
          </p:grpSpPr>
          <p:sp>
            <p:nvSpPr>
              <p:cNvPr id="57" name="AutoShape 3"/>
              <p:cNvSpPr>
                <a:spLocks noChangeArrowheads="1"/>
              </p:cNvSpPr>
              <p:nvPr/>
            </p:nvSpPr>
            <p:spPr bwMode="auto">
              <a:xfrm>
                <a:off x="1658292" y="480511"/>
                <a:ext cx="903162" cy="288755"/>
              </a:xfrm>
              <a:prstGeom prst="flowChartAlternateProcess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170" tIns="46990" rIns="90170" bIns="46990" anchor="ctr"/>
              <a:lstStyle/>
              <a:p>
                <a:pPr algn="ctr" eaLnBrk="0" hangingPunct="0"/>
                <a:r>
                  <a:rPr lang="en-US" altLang="zh-CN" sz="1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outdoor</a:t>
                </a:r>
                <a:endParaRPr lang="zh-CN" alt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2" name="AutoShape 3"/>
              <p:cNvSpPr>
                <a:spLocks noChangeArrowheads="1"/>
              </p:cNvSpPr>
              <p:nvPr/>
            </p:nvSpPr>
            <p:spPr bwMode="auto">
              <a:xfrm>
                <a:off x="1706067" y="1149663"/>
                <a:ext cx="807612" cy="288755"/>
              </a:xfrm>
              <a:prstGeom prst="flowChartAlternateProcess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170" tIns="46990" rIns="90170" bIns="46990" anchor="ctr"/>
              <a:lstStyle/>
              <a:p>
                <a:pPr algn="ctr" eaLnBrk="0" hangingPunct="0"/>
                <a:r>
                  <a:rPr lang="en-US" altLang="zh-CN" sz="1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Indoor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AutoShape 12"/>
              <p:cNvSpPr>
                <a:spLocks noChangeArrowheads="1"/>
              </p:cNvSpPr>
              <p:nvPr/>
            </p:nvSpPr>
            <p:spPr bwMode="auto">
              <a:xfrm>
                <a:off x="2667076" y="1136714"/>
                <a:ext cx="2996521" cy="301704"/>
              </a:xfrm>
              <a:prstGeom prst="flowChartAlternateProcess">
                <a:avLst/>
              </a:prstGeom>
              <a:solidFill>
                <a:srgbClr val="FFC00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170" tIns="46990" rIns="90170" bIns="4699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Q6</a:t>
                </a:r>
                <a:r>
                  <a:rPr lang="zh-CN" altLang="en-US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、</a:t>
                </a:r>
                <a:r>
                  <a:rPr lang="en-US" altLang="zh-CN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Q5</a:t>
                </a:r>
                <a:r>
                  <a:rPr lang="zh-CN" altLang="en-US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、</a:t>
                </a:r>
                <a:r>
                  <a:rPr lang="en-US" altLang="zh-CN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Q4</a:t>
                </a:r>
                <a:r>
                  <a:rPr lang="zh-CN" altLang="en-US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、</a:t>
                </a:r>
                <a:r>
                  <a:rPr lang="en-US" altLang="zh-CN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Q3</a:t>
                </a:r>
                <a:r>
                  <a:rPr lang="zh-CN" altLang="en-US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、</a:t>
                </a:r>
                <a:r>
                  <a:rPr lang="en-US" altLang="zh-CN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Q2.5</a:t>
                </a:r>
                <a:r>
                  <a:rPr lang="zh-CN" altLang="en-US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、</a:t>
                </a:r>
                <a:r>
                  <a:rPr lang="en-US" altLang="zh-CN" sz="1000" dirty="0" smtClean="0">
                    <a:ea typeface="微软雅黑" panose="020B0503020204020204" pitchFamily="34" charset="-122"/>
                    <a:cs typeface="Arial" panose="020B0604020202020204" pitchFamily="34" charset="0"/>
                  </a:rPr>
                  <a:t>Q2</a:t>
                </a:r>
                <a:endParaRPr lang="zh-CN" altLang="en-US" sz="1000" dirty="0"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54" name="肘形连接符 53"/>
              <p:cNvCxnSpPr>
                <a:stCxn id="57" idx="1"/>
                <a:endCxn id="52" idx="1"/>
              </p:cNvCxnSpPr>
              <p:nvPr/>
            </p:nvCxnSpPr>
            <p:spPr>
              <a:xfrm rot="10800000" flipH="1" flipV="1">
                <a:off x="1658291" y="624887"/>
                <a:ext cx="47775" cy="669153"/>
              </a:xfrm>
              <a:prstGeom prst="bentConnector3">
                <a:avLst>
                  <a:gd name="adj1" fmla="val -478493"/>
                </a:avLst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直接连接符 54"/>
              <p:cNvCxnSpPr/>
              <p:nvPr/>
            </p:nvCxnSpPr>
            <p:spPr>
              <a:xfrm>
                <a:off x="1035429" y="945793"/>
                <a:ext cx="414315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" name="AutoShape 3"/>
              <p:cNvSpPr>
                <a:spLocks noChangeArrowheads="1"/>
              </p:cNvSpPr>
              <p:nvPr/>
            </p:nvSpPr>
            <p:spPr bwMode="auto">
              <a:xfrm>
                <a:off x="251520" y="768972"/>
                <a:ext cx="783909" cy="252415"/>
              </a:xfrm>
              <a:prstGeom prst="flowChartAlternateProcess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170" tIns="46990" rIns="90170" bIns="4699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Q</a:t>
                </a: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series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70" name="直接连接符 69"/>
          <p:cNvCxnSpPr>
            <a:stCxn id="64" idx="3"/>
          </p:cNvCxnSpPr>
          <p:nvPr/>
        </p:nvCxnSpPr>
        <p:spPr>
          <a:xfrm>
            <a:off x="874586" y="3244196"/>
            <a:ext cx="734607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直接连接符 70"/>
          <p:cNvCxnSpPr>
            <a:endCxn id="66" idx="1"/>
          </p:cNvCxnSpPr>
          <p:nvPr/>
        </p:nvCxnSpPr>
        <p:spPr>
          <a:xfrm flipV="1">
            <a:off x="1843817" y="4057885"/>
            <a:ext cx="627452" cy="4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AutoShape 3"/>
          <p:cNvSpPr>
            <a:spLocks noChangeArrowheads="1"/>
          </p:cNvSpPr>
          <p:nvPr/>
        </p:nvSpPr>
        <p:spPr bwMode="auto">
          <a:xfrm>
            <a:off x="1609193" y="3149524"/>
            <a:ext cx="693679" cy="239399"/>
          </a:xfrm>
          <a:prstGeom prst="flowChartAlternateProcess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pPr algn="ctr" eaLnBrk="0" hangingPunct="0"/>
            <a:r>
              <a:rPr lang="en-US" altLang="zh-CN" sz="10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outdoor</a:t>
            </a:r>
            <a:endParaRPr lang="zh-CN" altLang="en-US" sz="1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9" name="Picture 2" descr="d:\Users\1602002\Desktop\新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4" y="253146"/>
            <a:ext cx="623769" cy="5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utoShape 10"/>
          <p:cNvSpPr>
            <a:spLocks noChangeArrowheads="1"/>
          </p:cNvSpPr>
          <p:nvPr/>
        </p:nvSpPr>
        <p:spPr bwMode="auto">
          <a:xfrm>
            <a:off x="2224117" y="1513146"/>
            <a:ext cx="4832717" cy="289454"/>
          </a:xfrm>
          <a:prstGeom prst="flowChartAlternateProcess">
            <a:avLst/>
          </a:prstGeom>
          <a:solidFill>
            <a:srgbClr val="FFC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00" dirty="0" smtClean="0">
                <a:ea typeface="微软雅黑" panose="020B0503020204020204" pitchFamily="34" charset="-122"/>
                <a:cs typeface="Arial" panose="020B0604020202020204" pitchFamily="34" charset="0"/>
              </a:rPr>
              <a:t>            Q5</a:t>
            </a:r>
            <a:r>
              <a:rPr lang="zh-CN" altLang="en-US" sz="1000" dirty="0" smtClean="0"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ea typeface="微软雅黑" panose="020B0503020204020204" pitchFamily="34" charset="-122"/>
                <a:cs typeface="Arial" panose="020B0604020202020204" pitchFamily="34" charset="0"/>
              </a:rPr>
              <a:t>Q6 </a:t>
            </a:r>
            <a:r>
              <a:rPr lang="zh-CN" altLang="en-US" sz="1000" dirty="0" smtClean="0"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ea typeface="微软雅黑" panose="020B0503020204020204" pitchFamily="34" charset="-122"/>
                <a:cs typeface="Arial" panose="020B0604020202020204" pitchFamily="34" charset="0"/>
              </a:rPr>
              <a:t> Q6.66</a:t>
            </a:r>
            <a:r>
              <a:rPr lang="zh-CN" altLang="en-US" sz="1000" dirty="0" smtClean="0"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ea typeface="微软雅黑" panose="020B0503020204020204" pitchFamily="34" charset="-122"/>
                <a:cs typeface="Arial" panose="020B0604020202020204" pitchFamily="34" charset="0"/>
              </a:rPr>
              <a:t>Q8(1/4S)</a:t>
            </a:r>
            <a:r>
              <a:rPr lang="zh-CN" altLang="en-US" sz="1000" dirty="0" smtClean="0"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ea typeface="微软雅黑" panose="020B0503020204020204" pitchFamily="34" charset="-122"/>
                <a:cs typeface="Arial" panose="020B0604020202020204" pitchFamily="34" charset="0"/>
              </a:rPr>
              <a:t>Q8(1/5S)</a:t>
            </a:r>
            <a:r>
              <a:rPr lang="zh-CN" altLang="en-US" sz="1000" dirty="0" smtClean="0"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ea typeface="微软雅黑" panose="020B0503020204020204" pitchFamily="34" charset="-122"/>
                <a:cs typeface="Arial" panose="020B0604020202020204" pitchFamily="34" charset="0"/>
              </a:rPr>
              <a:t>Q10(1/2S)</a:t>
            </a:r>
            <a:r>
              <a:rPr lang="zh-CN" altLang="en-US" sz="1000" dirty="0" smtClean="0"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en-US" altLang="zh-CN" sz="1000" dirty="0"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000" dirty="0" smtClean="0">
                <a:ea typeface="微软雅黑" panose="020B0503020204020204" pitchFamily="34" charset="-122"/>
                <a:cs typeface="Arial" panose="020B0604020202020204" pitchFamily="34" charset="0"/>
              </a:rPr>
              <a:t>Q10(1/4S</a:t>
            </a:r>
            <a:endParaRPr lang="zh-CN" altLang="en-US" sz="1000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0" name="直接连接符 34"/>
          <p:cNvCxnSpPr>
            <a:stCxn id="53" idx="1"/>
            <a:endCxn id="52" idx="3"/>
          </p:cNvCxnSpPr>
          <p:nvPr/>
        </p:nvCxnSpPr>
        <p:spPr>
          <a:xfrm flipH="1">
            <a:off x="2055325" y="2353341"/>
            <a:ext cx="120800" cy="6507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直接连接符 34"/>
          <p:cNvCxnSpPr/>
          <p:nvPr/>
        </p:nvCxnSpPr>
        <p:spPr>
          <a:xfrm flipH="1">
            <a:off x="2296127" y="3240943"/>
            <a:ext cx="174528" cy="3253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直接连接符 34"/>
          <p:cNvCxnSpPr/>
          <p:nvPr/>
        </p:nvCxnSpPr>
        <p:spPr>
          <a:xfrm flipH="1">
            <a:off x="952347" y="4011910"/>
            <a:ext cx="174528" cy="3253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659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09"/>
          <p:cNvSpPr>
            <a:spLocks noChangeArrowheads="1"/>
          </p:cNvSpPr>
          <p:nvPr/>
        </p:nvSpPr>
        <p:spPr bwMode="auto">
          <a:xfrm>
            <a:off x="897643" y="465690"/>
            <a:ext cx="19816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新宋体" panose="02010609030101010101" pitchFamily="49" charset="-122"/>
                <a:cs typeface="Arial" panose="020B0604020202020204" pitchFamily="34" charset="0"/>
              </a:rPr>
              <a:t>Full color series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auto">
          <a:xfrm>
            <a:off x="613201" y="2787774"/>
            <a:ext cx="1049452" cy="251582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00" dirty="0" smtClean="0">
                <a:ea typeface="微软雅黑" panose="020B0503020204020204" pitchFamily="34" charset="-122"/>
                <a:cs typeface="Arial" panose="020B0604020202020204" pitchFamily="34" charset="0"/>
              </a:rPr>
              <a:t>500X500 series</a:t>
            </a:r>
            <a:endParaRPr lang="zh-CN" altLang="en-US" sz="1000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auto">
          <a:xfrm>
            <a:off x="651723" y="1632509"/>
            <a:ext cx="600711" cy="257832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 series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1233868" y="1752508"/>
            <a:ext cx="114616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肘形连接符 78"/>
          <p:cNvCxnSpPr/>
          <p:nvPr/>
        </p:nvCxnSpPr>
        <p:spPr>
          <a:xfrm rot="10800000" flipH="1" flipV="1">
            <a:off x="1574107" y="1579213"/>
            <a:ext cx="2212" cy="344465"/>
          </a:xfrm>
          <a:prstGeom prst="bentConnector3">
            <a:avLst>
              <a:gd name="adj1" fmla="val -8138127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AutoShape 10"/>
          <p:cNvSpPr>
            <a:spLocks noChangeArrowheads="1"/>
          </p:cNvSpPr>
          <p:nvPr/>
        </p:nvSpPr>
        <p:spPr bwMode="auto">
          <a:xfrm>
            <a:off x="2248453" y="1796006"/>
            <a:ext cx="2671325" cy="199680"/>
          </a:xfrm>
          <a:prstGeom prst="flowChartAlternateProcess">
            <a:avLst/>
          </a:prstGeom>
          <a:solidFill>
            <a:srgbClr val="FFC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/>
              <a:t>A2.5</a:t>
            </a:r>
            <a:r>
              <a:rPr lang="zh-CN" altLang="en-US" sz="1200" dirty="0"/>
              <a:t>、</a:t>
            </a:r>
            <a:r>
              <a:rPr lang="en-US" altLang="zh-CN" sz="1200" dirty="0"/>
              <a:t>A3</a:t>
            </a:r>
            <a:r>
              <a:rPr lang="zh-CN" altLang="en-US" sz="1200" dirty="0"/>
              <a:t>、</a:t>
            </a:r>
            <a:r>
              <a:rPr lang="en-US" altLang="zh-CN" sz="1200" dirty="0"/>
              <a:t>A4</a:t>
            </a:r>
            <a:r>
              <a:rPr lang="zh-CN" altLang="en-US" sz="1200" dirty="0"/>
              <a:t>、</a:t>
            </a:r>
            <a:r>
              <a:rPr lang="en-US" altLang="zh-CN" sz="1200" dirty="0"/>
              <a:t>A5</a:t>
            </a:r>
            <a:endParaRPr lang="zh-CN" altLang="en-US" sz="1200" dirty="0"/>
          </a:p>
        </p:txBody>
      </p:sp>
      <p:sp>
        <p:nvSpPr>
          <p:cNvPr id="81" name="AutoShape 7"/>
          <p:cNvSpPr>
            <a:spLocks noChangeArrowheads="1"/>
          </p:cNvSpPr>
          <p:nvPr/>
        </p:nvSpPr>
        <p:spPr bwMode="auto">
          <a:xfrm>
            <a:off x="2248453" y="1491631"/>
            <a:ext cx="2671325" cy="212887"/>
          </a:xfrm>
          <a:prstGeom prst="flowChartAlternateProcess">
            <a:avLst/>
          </a:prstGeom>
          <a:solidFill>
            <a:srgbClr val="FFC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/>
              <a:t>A5</a:t>
            </a:r>
            <a:r>
              <a:rPr lang="zh-CN" altLang="en-US" sz="1200" dirty="0"/>
              <a:t>、</a:t>
            </a:r>
            <a:r>
              <a:rPr lang="en-US" altLang="zh-CN" sz="1200" dirty="0"/>
              <a:t>A6</a:t>
            </a:r>
            <a:r>
              <a:rPr lang="zh-CN" altLang="en-US" sz="1200" dirty="0"/>
              <a:t>、</a:t>
            </a:r>
            <a:r>
              <a:rPr lang="en-US" altLang="zh-CN" sz="1200" dirty="0"/>
              <a:t>A8</a:t>
            </a:r>
            <a:r>
              <a:rPr lang="zh-CN" altLang="en-US" sz="1200" dirty="0"/>
              <a:t>、</a:t>
            </a:r>
            <a:r>
              <a:rPr lang="en-US" altLang="zh-CN" sz="1200" dirty="0"/>
              <a:t>A10</a:t>
            </a:r>
            <a:r>
              <a:rPr lang="zh-CN" altLang="en-US" sz="1200" dirty="0"/>
              <a:t>、</a:t>
            </a:r>
            <a:r>
              <a:rPr lang="en-US" altLang="zh-CN" sz="1200" dirty="0"/>
              <a:t>A16</a:t>
            </a:r>
            <a:endParaRPr lang="zh-CN" altLang="en-US" sz="1200" dirty="0"/>
          </a:p>
        </p:txBody>
      </p:sp>
      <p:sp>
        <p:nvSpPr>
          <p:cNvPr id="82" name="矩形 20"/>
          <p:cNvSpPr>
            <a:spLocks noChangeArrowheads="1"/>
          </p:cNvSpPr>
          <p:nvPr/>
        </p:nvSpPr>
        <p:spPr bwMode="auto">
          <a:xfrm>
            <a:off x="1518475" y="1491631"/>
            <a:ext cx="674346" cy="188869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0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O</a:t>
            </a:r>
            <a:r>
              <a:rPr lang="en-US" altLang="zh-CN" sz="1000" dirty="0" smtClean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utdoor</a:t>
            </a:r>
            <a:endParaRPr lang="zh-CN" altLang="en-US" sz="1000" dirty="0">
              <a:solidFill>
                <a:srgbClr val="000000"/>
              </a:solidFill>
              <a:ea typeface="微软雅黑" panose="020B0503020204020204" pitchFamily="34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83" name="矩形 20"/>
          <p:cNvSpPr>
            <a:spLocks noChangeArrowheads="1"/>
          </p:cNvSpPr>
          <p:nvPr/>
        </p:nvSpPr>
        <p:spPr bwMode="auto">
          <a:xfrm>
            <a:off x="1518476" y="1814714"/>
            <a:ext cx="656655" cy="180973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0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I</a:t>
            </a:r>
            <a:r>
              <a:rPr lang="en-US" altLang="zh-CN" sz="1000" dirty="0" smtClean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ndoor</a:t>
            </a:r>
            <a:endParaRPr lang="zh-CN" altLang="en-US" sz="1000" dirty="0">
              <a:solidFill>
                <a:srgbClr val="000000"/>
              </a:solidFill>
              <a:ea typeface="微软雅黑" panose="020B0503020204020204" pitchFamily="34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026542" y="2642393"/>
            <a:ext cx="2643026" cy="542344"/>
            <a:chOff x="1915823" y="3904714"/>
            <a:chExt cx="3679847" cy="654156"/>
          </a:xfrm>
        </p:grpSpPr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2993026" y="4318023"/>
              <a:ext cx="2602644" cy="240847"/>
            </a:xfrm>
            <a:prstGeom prst="flowChartAlternateProcess">
              <a:avLst/>
            </a:prstGeom>
            <a:solidFill>
              <a:srgbClr val="FFC0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170" tIns="46990" rIns="90170" bIns="4699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 smtClean="0">
                  <a:ea typeface="微软雅黑" panose="020B0503020204020204" pitchFamily="34" charset="-122"/>
                  <a:cs typeface="Arial" panose="020B0604020202020204" pitchFamily="34" charset="0"/>
                </a:rPr>
                <a:t>D481</a:t>
              </a:r>
              <a:r>
                <a:rPr lang="zh-CN" altLang="en-US" sz="1200" dirty="0" smtClean="0">
                  <a:ea typeface="微软雅黑" panose="020B0503020204020204" pitchFamily="34" charset="-122"/>
                  <a:cs typeface="Arial" panose="020B0604020202020204" pitchFamily="34" charset="0"/>
                </a:rPr>
                <a:t>、</a:t>
              </a:r>
              <a:r>
                <a:rPr lang="en-US" altLang="zh-CN" sz="1200" dirty="0" smtClean="0">
                  <a:ea typeface="微软雅黑" panose="020B0503020204020204" pitchFamily="34" charset="-122"/>
                  <a:cs typeface="Arial" panose="020B0604020202020204" pitchFamily="34" charset="0"/>
                </a:rPr>
                <a:t>D391</a:t>
              </a:r>
              <a:endParaRPr lang="zh-CN" altLang="en-US" sz="1200" dirty="0"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AutoShape 7"/>
            <p:cNvSpPr>
              <a:spLocks noChangeArrowheads="1"/>
            </p:cNvSpPr>
            <p:nvPr/>
          </p:nvSpPr>
          <p:spPr bwMode="auto">
            <a:xfrm>
              <a:off x="2993025" y="3916753"/>
              <a:ext cx="2602645" cy="256777"/>
            </a:xfrm>
            <a:prstGeom prst="flowChartAlternateProcess">
              <a:avLst/>
            </a:prstGeom>
            <a:solidFill>
              <a:srgbClr val="FFC0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170" tIns="46990" rIns="90170" bIns="4699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 smtClean="0">
                  <a:ea typeface="微软雅黑" panose="020B0503020204020204" pitchFamily="34" charset="-122"/>
                  <a:cs typeface="Arial" panose="020B0604020202020204" pitchFamily="34" charset="0"/>
                </a:rPr>
                <a:t>N625</a:t>
              </a:r>
              <a:r>
                <a:rPr lang="zh-CN" altLang="en-US" sz="1200" dirty="0" smtClean="0">
                  <a:ea typeface="微软雅黑" panose="020B0503020204020204" pitchFamily="34" charset="-122"/>
                  <a:cs typeface="Arial" panose="020B0604020202020204" pitchFamily="34" charset="0"/>
                </a:rPr>
                <a:t>、</a:t>
              </a:r>
              <a:r>
                <a:rPr lang="en-US" altLang="zh-CN" sz="1200" dirty="0" smtClean="0">
                  <a:ea typeface="微软雅黑" panose="020B0503020204020204" pitchFamily="34" charset="-122"/>
                  <a:cs typeface="Arial" panose="020B0604020202020204" pitchFamily="34" charset="0"/>
                </a:rPr>
                <a:t>N595, N481</a:t>
              </a:r>
              <a:endParaRPr lang="zh-CN" altLang="en-US" sz="1200" dirty="0"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矩形 20"/>
            <p:cNvSpPr>
              <a:spLocks noChangeArrowheads="1"/>
            </p:cNvSpPr>
            <p:nvPr/>
          </p:nvSpPr>
          <p:spPr bwMode="auto">
            <a:xfrm>
              <a:off x="1958040" y="3904714"/>
              <a:ext cx="928108" cy="22780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1000" dirty="0" smtClean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  <a:p>
              <a:pPr algn="ctr"/>
              <a:r>
                <a:rPr lang="en-US" altLang="zh-CN" sz="1000" dirty="0" err="1" smtClean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宋体" panose="02010600030101010101" pitchFamily="2" charset="-122"/>
                </a:rPr>
                <a:t>Outdoora</a:t>
              </a:r>
              <a:endParaRPr lang="zh-CN" altLang="en-US" sz="10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" name="矩形 20"/>
            <p:cNvSpPr>
              <a:spLocks noChangeArrowheads="1"/>
            </p:cNvSpPr>
            <p:nvPr/>
          </p:nvSpPr>
          <p:spPr bwMode="auto">
            <a:xfrm>
              <a:off x="1915823" y="4324960"/>
              <a:ext cx="970325" cy="218282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000" dirty="0" smtClean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宋体" panose="02010600030101010101" pitchFamily="2" charset="-122"/>
                </a:rPr>
                <a:t>Indoor</a:t>
              </a:r>
              <a:endParaRPr lang="zh-CN" altLang="en-US" sz="10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</p:grpSp>
      <p:cxnSp>
        <p:nvCxnSpPr>
          <p:cNvPr id="73" name="肘形连接符 72"/>
          <p:cNvCxnSpPr>
            <a:stCxn id="40" idx="1"/>
            <a:endCxn id="41" idx="1"/>
          </p:cNvCxnSpPr>
          <p:nvPr/>
        </p:nvCxnSpPr>
        <p:spPr>
          <a:xfrm rot="10800000" flipV="1">
            <a:off x="2026542" y="2736828"/>
            <a:ext cx="30322" cy="344466"/>
          </a:xfrm>
          <a:prstGeom prst="bentConnector3">
            <a:avLst>
              <a:gd name="adj1" fmla="val 853908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直接连接符 85"/>
          <p:cNvCxnSpPr/>
          <p:nvPr/>
        </p:nvCxnSpPr>
        <p:spPr>
          <a:xfrm>
            <a:off x="1701175" y="2932962"/>
            <a:ext cx="114616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" name="Picture 2" descr="d:\Users\1602002\Desktop\新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4" y="253146"/>
            <a:ext cx="623769" cy="5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3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72436" y="2139702"/>
            <a:ext cx="3969441" cy="1008112"/>
          </a:xfrm>
          <a:prstGeom prst="rect">
            <a:avLst/>
          </a:prstGeom>
          <a:solidFill>
            <a:srgbClr val="505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文本框 39"/>
          <p:cNvSpPr txBox="1"/>
          <p:nvPr/>
        </p:nvSpPr>
        <p:spPr>
          <a:xfrm>
            <a:off x="2693149" y="2215827"/>
            <a:ext cx="334567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3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endParaRPr lang="zh-CN" altLang="en-US" sz="4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02317" y="2139702"/>
            <a:ext cx="113413" cy="1008112"/>
          </a:xfrm>
          <a:prstGeom prst="rect">
            <a:avLst/>
          </a:prstGeom>
          <a:solidFill>
            <a:srgbClr val="505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726936" y="2139702"/>
            <a:ext cx="141766" cy="1008112"/>
          </a:xfrm>
          <a:prstGeom prst="rect">
            <a:avLst/>
          </a:prstGeom>
          <a:solidFill>
            <a:srgbClr val="505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d:\Users\1602002\Desktop\新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73" y="2006376"/>
            <a:ext cx="1218990" cy="12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298" y="2990305"/>
            <a:ext cx="1711034" cy="109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3176" y="1470948"/>
            <a:ext cx="1521902" cy="111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83420" y="2615280"/>
            <a:ext cx="1995539" cy="276999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Entertainment culture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53" y="4100943"/>
            <a:ext cx="1747077" cy="276999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ports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field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0689" y="2990306"/>
            <a:ext cx="1799261" cy="111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65149" y="1461234"/>
            <a:ext cx="1643115" cy="112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65149" y="2990305"/>
            <a:ext cx="1643115" cy="109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3176" y="2983826"/>
            <a:ext cx="1521902" cy="111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654735" y="2620521"/>
            <a:ext cx="1474107" cy="276999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theme park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141366" y="2608409"/>
            <a:ext cx="1723844" cy="276999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Advertising media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82793" y="4083919"/>
            <a:ext cx="1134233" cy="461665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M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eeting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area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65149" y="2615280"/>
            <a:ext cx="1494497" cy="276999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Transportation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46862" y="4100943"/>
            <a:ext cx="1531070" cy="276999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Financial area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82115" y="4083919"/>
            <a:ext cx="1042963" cy="276999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hotel area</a:t>
            </a:r>
          </a:p>
        </p:txBody>
      </p:sp>
      <p:sp>
        <p:nvSpPr>
          <p:cNvPr id="33" name="矩形 109"/>
          <p:cNvSpPr>
            <a:spLocks noChangeArrowheads="1"/>
          </p:cNvSpPr>
          <p:nvPr/>
        </p:nvSpPr>
        <p:spPr bwMode="auto">
          <a:xfrm>
            <a:off x="928092" y="371440"/>
            <a:ext cx="1653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新宋体" panose="02010609030101010101" pitchFamily="49" charset="-122"/>
                <a:cs typeface="Arial" panose="020B0604020202020204" pitchFamily="34" charset="0"/>
              </a:rPr>
              <a:t>Project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新宋体" panose="02010609030101010101" pitchFamily="49" charset="-122"/>
                <a:cs typeface="Arial" panose="020B0604020202020204" pitchFamily="34" charset="0"/>
              </a:rPr>
              <a:t> 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新宋体" panose="02010609030101010101" pitchFamily="49" charset="-122"/>
                <a:cs typeface="Arial" panose="020B0604020202020204" pitchFamily="34" charset="0"/>
              </a:rPr>
              <a:t>Case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39708" y="1013123"/>
            <a:ext cx="6121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Qiangli Jucai’s project cases are are bulit all over the world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Picture 2" descr="d:\Users\1602002\Desktop\新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4" y="253146"/>
            <a:ext cx="623769" cy="5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Z:\内部共享\外贸中心\外贸部内部共享\市场推广\2016 英文网站改版\CASE\海外好的案例\Outdoor full color\Outdoor P10 full color display screen in Russi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8" y="1444787"/>
            <a:ext cx="1629122" cy="110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内部共享\外贸中心\外贸部内部共享\市场推广\2016 英文网站改版\CASE\海外好的案例\Indoor full color\Taiwan P5.95 Rental Indoor Led Screen 60 Sqm_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75" y="1441553"/>
            <a:ext cx="1679629" cy="114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8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6" y="915566"/>
            <a:ext cx="5920477" cy="349949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88082" y="350501"/>
            <a:ext cx="7848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altLang="zh-CN" sz="1600" b="1" dirty="0" smtClean="0">
                <a:solidFill>
                  <a:srgbClr val="FF0000"/>
                </a:solidFill>
                <a:latin typeface="Arial" pitchFamily="34" charset="0"/>
                <a:ea typeface="华文楷体" pitchFamily="2" charset="-122"/>
                <a:cs typeface="Arial" pitchFamily="34" charset="0"/>
                <a:sym typeface="Arial" pitchFamily="34" charset="0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  <a:ea typeface="华文楷体" pitchFamily="2" charset="-122"/>
                <a:cs typeface="Arial" pitchFamily="34" charset="0"/>
                <a:sym typeface="Arial" pitchFamily="34" charset="0"/>
              </a:rPr>
              <a:t>Research and development </a:t>
            </a:r>
            <a:r>
              <a:rPr lang="en-US" altLang="zh-CN" sz="1600" b="1" dirty="0" smtClean="0">
                <a:solidFill>
                  <a:srgbClr val="FF0000"/>
                </a:solidFill>
                <a:latin typeface="Arial" pitchFamily="34" charset="0"/>
                <a:ea typeface="华文楷体" pitchFamily="2" charset="-122"/>
                <a:cs typeface="Arial" pitchFamily="34" charset="0"/>
                <a:sym typeface="Arial" pitchFamily="34" charset="0"/>
              </a:rPr>
              <a:t>building under </a:t>
            </a: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  <a:ea typeface="华文楷体" pitchFamily="2" charset="-122"/>
                <a:cs typeface="Arial" pitchFamily="34" charset="0"/>
                <a:sym typeface="Arial" pitchFamily="34" charset="0"/>
              </a:rPr>
              <a:t>construction </a:t>
            </a:r>
            <a:endParaRPr lang="zh-CN" altLang="en-US" sz="1600" b="1" dirty="0">
              <a:solidFill>
                <a:srgbClr val="FF0000"/>
              </a:solidFill>
              <a:latin typeface="Arial" pitchFamily="34" charset="0"/>
              <a:ea typeface="华文楷体" pitchFamily="2" charset="-122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Thank you 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76114" y="2859782"/>
            <a:ext cx="5976695" cy="1314683"/>
          </a:xfrm>
        </p:spPr>
        <p:txBody>
          <a:bodyPr/>
          <a:lstStyle/>
          <a:p>
            <a:r>
              <a:rPr lang="en-US" altLang="zh-CN" dirty="0" err="1" smtClean="0"/>
              <a:t>Qiangli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jucai</a:t>
            </a:r>
            <a:endParaRPr lang="en-US" altLang="zh-CN" dirty="0" smtClean="0"/>
          </a:p>
          <a:p>
            <a:r>
              <a:rPr lang="en-US" altLang="zh-CN" dirty="0" smtClean="0"/>
              <a:t>your most reliable partner for led screen </a:t>
            </a:r>
            <a:r>
              <a:rPr lang="en-US" altLang="zh-CN" dirty="0" smtClean="0">
                <a:sym typeface="Wingdings" pitchFamily="2" charset="2"/>
              </a:rPr>
              <a:t>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ent Arrow 49"/>
          <p:cNvSpPr/>
          <p:nvPr/>
        </p:nvSpPr>
        <p:spPr>
          <a:xfrm flipH="1">
            <a:off x="-3" y="1375748"/>
            <a:ext cx="6832711" cy="579176"/>
          </a:xfrm>
          <a:prstGeom prst="bentArrow">
            <a:avLst>
              <a:gd name="adj1" fmla="val 17673"/>
              <a:gd name="adj2" fmla="val 2457"/>
              <a:gd name="adj3" fmla="val 0"/>
              <a:gd name="adj4" fmla="val 5133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val 34"/>
          <p:cNvSpPr/>
          <p:nvPr/>
        </p:nvSpPr>
        <p:spPr>
          <a:xfrm>
            <a:off x="922153" y="1281042"/>
            <a:ext cx="149163" cy="1894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39" name="Oval 34"/>
          <p:cNvSpPr/>
          <p:nvPr/>
        </p:nvSpPr>
        <p:spPr>
          <a:xfrm>
            <a:off x="2509930" y="1281042"/>
            <a:ext cx="149163" cy="1894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40" name="Oval 34"/>
          <p:cNvSpPr/>
          <p:nvPr/>
        </p:nvSpPr>
        <p:spPr>
          <a:xfrm>
            <a:off x="4171191" y="1281042"/>
            <a:ext cx="149163" cy="1894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41" name="Oval 34"/>
          <p:cNvSpPr/>
          <p:nvPr/>
        </p:nvSpPr>
        <p:spPr>
          <a:xfrm>
            <a:off x="6776003" y="1843885"/>
            <a:ext cx="101977" cy="1294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32"/>
          <p:cNvCxnSpPr/>
          <p:nvPr/>
        </p:nvCxnSpPr>
        <p:spPr>
          <a:xfrm flipV="1">
            <a:off x="999109" y="1375749"/>
            <a:ext cx="0" cy="381605"/>
          </a:xfrm>
          <a:prstGeom prst="line">
            <a:avLst/>
          </a:prstGeom>
          <a:ln w="19050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2"/>
          <p:cNvCxnSpPr/>
          <p:nvPr/>
        </p:nvCxnSpPr>
        <p:spPr>
          <a:xfrm flipV="1">
            <a:off x="2584510" y="1375748"/>
            <a:ext cx="0" cy="380960"/>
          </a:xfrm>
          <a:prstGeom prst="line">
            <a:avLst/>
          </a:prstGeom>
          <a:ln w="19050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2"/>
          <p:cNvCxnSpPr/>
          <p:nvPr/>
        </p:nvCxnSpPr>
        <p:spPr>
          <a:xfrm flipV="1">
            <a:off x="4246335" y="1375749"/>
            <a:ext cx="0" cy="381605"/>
          </a:xfrm>
          <a:prstGeom prst="line">
            <a:avLst/>
          </a:prstGeom>
          <a:ln w="19050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47"/>
          <p:cNvSpPr/>
          <p:nvPr/>
        </p:nvSpPr>
        <p:spPr>
          <a:xfrm>
            <a:off x="424898" y="1836664"/>
            <a:ext cx="1143673" cy="311194"/>
          </a:xfrm>
          <a:prstGeom prst="roundRect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2012674" y="1836664"/>
            <a:ext cx="1143673" cy="311194"/>
          </a:xfrm>
          <a:prstGeom prst="roundRect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3657157" y="1836664"/>
            <a:ext cx="1143673" cy="311194"/>
          </a:xfrm>
          <a:prstGeom prst="roundRect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483979" y="1853522"/>
            <a:ext cx="103026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2004</a:t>
            </a:r>
            <a:r>
              <a:rPr lang="en-US" altLang="zh-CN" sz="1200" dirty="0"/>
              <a:t>   </a:t>
            </a:r>
            <a:endParaRPr lang="zh-CN" altLang="zh-CN" sz="1200" dirty="0"/>
          </a:p>
        </p:txBody>
      </p:sp>
      <p:sp>
        <p:nvSpPr>
          <p:cNvPr id="53" name="文本框 52"/>
          <p:cNvSpPr txBox="1"/>
          <p:nvPr/>
        </p:nvSpPr>
        <p:spPr>
          <a:xfrm>
            <a:off x="2102505" y="1857255"/>
            <a:ext cx="96400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2007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794190" y="1857255"/>
            <a:ext cx="940386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2008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109"/>
          <p:cNvSpPr>
            <a:spLocks noChangeArrowheads="1"/>
          </p:cNvSpPr>
          <p:nvPr/>
        </p:nvSpPr>
        <p:spPr bwMode="auto">
          <a:xfrm>
            <a:off x="897642" y="376420"/>
            <a:ext cx="2491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新宋体" panose="02010609030101010101" pitchFamily="49" charset="-122"/>
                <a:cs typeface="Arial" panose="020B0604020202020204" pitchFamily="34" charset="0"/>
              </a:rPr>
              <a:t>Enterprise History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val 34"/>
          <p:cNvSpPr/>
          <p:nvPr/>
        </p:nvSpPr>
        <p:spPr>
          <a:xfrm>
            <a:off x="5755290" y="1275607"/>
            <a:ext cx="149163" cy="1894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505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cxnSp>
        <p:nvCxnSpPr>
          <p:cNvPr id="76" name="Straight Connector 32"/>
          <p:cNvCxnSpPr/>
          <p:nvPr/>
        </p:nvCxnSpPr>
        <p:spPr>
          <a:xfrm flipV="1">
            <a:off x="5824565" y="1370313"/>
            <a:ext cx="0" cy="387040"/>
          </a:xfrm>
          <a:prstGeom prst="line">
            <a:avLst/>
          </a:prstGeom>
          <a:ln w="19050">
            <a:solidFill>
              <a:srgbClr val="5054F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圆角矩形 76"/>
          <p:cNvSpPr/>
          <p:nvPr/>
        </p:nvSpPr>
        <p:spPr>
          <a:xfrm>
            <a:off x="5235386" y="1831229"/>
            <a:ext cx="1143673" cy="311194"/>
          </a:xfrm>
          <a:prstGeom prst="roundRect">
            <a:avLst/>
          </a:prstGeom>
          <a:solidFill>
            <a:srgbClr val="505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54"/>
          <p:cNvSpPr txBox="1"/>
          <p:nvPr/>
        </p:nvSpPr>
        <p:spPr>
          <a:xfrm>
            <a:off x="5325261" y="1851820"/>
            <a:ext cx="99709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endParaRPr lang="zh-CN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2739" y="3433125"/>
            <a:ext cx="127965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Established 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 Quanzhou as </a:t>
            </a:r>
            <a:r>
              <a:rPr lang="en-US" altLang="zh-CN" sz="10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Qianglijucai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Opto-Electronic Co.,Ltd.</a:t>
            </a:r>
            <a:endParaRPr lang="zh-CN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zh-CN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44933" y="3433125"/>
            <a:ext cx="16330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Own 37 pieces of production line ,transform to full color modules and create economy of  scales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823802" y="3433125"/>
            <a:ext cx="15925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Create P10 products to establish industry status in China </a:t>
            </a:r>
            <a:endParaRPr lang="zh-CN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600450" y="3422000"/>
            <a:ext cx="1440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Moved to Xiamen as Xiamen Qiangli Jucai Opto-Electronic </a:t>
            </a:r>
            <a:r>
              <a:rPr lang="en-US" altLang="zh-CN" sz="10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Co.,</a:t>
            </a:r>
            <a:r>
              <a:rPr lang="en-US" altLang="zh-CN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Ltd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and 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import  the Panasonic 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  equipment</a:t>
            </a:r>
            <a:endParaRPr lang="zh-CN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7" name="Picture 2" descr="d:\Users\1602002\Desktop\新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4" y="253146"/>
            <a:ext cx="623769" cy="5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谢文州\素材\历程图片\2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5" r="15942"/>
          <a:stretch>
            <a:fillRect/>
          </a:stretch>
        </p:blipFill>
        <p:spPr bwMode="auto">
          <a:xfrm>
            <a:off x="424966" y="2261409"/>
            <a:ext cx="1142626" cy="107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20" y="2293722"/>
            <a:ext cx="1118980" cy="1066454"/>
          </a:xfrm>
          <a:prstGeom prst="rect">
            <a:avLst/>
          </a:prstGeom>
        </p:spPr>
      </p:pic>
      <p:pic>
        <p:nvPicPr>
          <p:cNvPr id="34" name="图片 5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" b="6718"/>
          <a:stretch>
            <a:fillRect/>
          </a:stretch>
        </p:blipFill>
        <p:spPr>
          <a:xfrm>
            <a:off x="3662286" y="2300753"/>
            <a:ext cx="1113663" cy="1000937"/>
          </a:xfrm>
          <a:prstGeom prst="rect">
            <a:avLst/>
          </a:prstGeom>
        </p:spPr>
      </p:pic>
      <p:pic>
        <p:nvPicPr>
          <p:cNvPr id="35" name="图片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/>
          <a:stretch>
            <a:fillRect/>
          </a:stretch>
        </p:blipFill>
        <p:spPr>
          <a:xfrm>
            <a:off x="5252728" y="2275632"/>
            <a:ext cx="1143674" cy="10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0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8" grpId="0" animBg="1"/>
      <p:bldP spid="49" grpId="0" animBg="1"/>
      <p:bldP spid="50" grpId="0" animBg="1"/>
      <p:bldP spid="51" grpId="0"/>
      <p:bldP spid="53" grpId="0"/>
      <p:bldP spid="55" grpId="0"/>
      <p:bldP spid="75" grpId="0" animBg="1"/>
      <p:bldP spid="77" grpId="0" animBg="1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ent Arrow 49"/>
          <p:cNvSpPr/>
          <p:nvPr/>
        </p:nvSpPr>
        <p:spPr>
          <a:xfrm flipH="1">
            <a:off x="-3" y="1375748"/>
            <a:ext cx="6832711" cy="579176"/>
          </a:xfrm>
          <a:prstGeom prst="bentArrow">
            <a:avLst>
              <a:gd name="adj1" fmla="val 17673"/>
              <a:gd name="adj2" fmla="val 2457"/>
              <a:gd name="adj3" fmla="val 0"/>
              <a:gd name="adj4" fmla="val 5133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val 34"/>
          <p:cNvSpPr/>
          <p:nvPr/>
        </p:nvSpPr>
        <p:spPr>
          <a:xfrm>
            <a:off x="922153" y="1281042"/>
            <a:ext cx="149163" cy="1894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39" name="Oval 34"/>
          <p:cNvSpPr/>
          <p:nvPr/>
        </p:nvSpPr>
        <p:spPr>
          <a:xfrm>
            <a:off x="2509930" y="1281042"/>
            <a:ext cx="149163" cy="1894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40" name="Oval 34"/>
          <p:cNvSpPr/>
          <p:nvPr/>
        </p:nvSpPr>
        <p:spPr>
          <a:xfrm>
            <a:off x="4171191" y="1281042"/>
            <a:ext cx="149163" cy="1894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41" name="Oval 34"/>
          <p:cNvSpPr/>
          <p:nvPr/>
        </p:nvSpPr>
        <p:spPr>
          <a:xfrm>
            <a:off x="6776003" y="1843885"/>
            <a:ext cx="101977" cy="1294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32"/>
          <p:cNvCxnSpPr/>
          <p:nvPr/>
        </p:nvCxnSpPr>
        <p:spPr>
          <a:xfrm flipV="1">
            <a:off x="999109" y="1375749"/>
            <a:ext cx="0" cy="381605"/>
          </a:xfrm>
          <a:prstGeom prst="line">
            <a:avLst/>
          </a:prstGeom>
          <a:ln w="19050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2"/>
          <p:cNvCxnSpPr/>
          <p:nvPr/>
        </p:nvCxnSpPr>
        <p:spPr>
          <a:xfrm flipV="1">
            <a:off x="2584510" y="1375748"/>
            <a:ext cx="0" cy="380960"/>
          </a:xfrm>
          <a:prstGeom prst="line">
            <a:avLst/>
          </a:prstGeom>
          <a:ln w="19050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2"/>
          <p:cNvCxnSpPr/>
          <p:nvPr/>
        </p:nvCxnSpPr>
        <p:spPr>
          <a:xfrm flipV="1">
            <a:off x="4246335" y="1375749"/>
            <a:ext cx="0" cy="381605"/>
          </a:xfrm>
          <a:prstGeom prst="line">
            <a:avLst/>
          </a:prstGeom>
          <a:ln w="19050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47"/>
          <p:cNvSpPr/>
          <p:nvPr/>
        </p:nvSpPr>
        <p:spPr>
          <a:xfrm>
            <a:off x="424898" y="1836664"/>
            <a:ext cx="1143673" cy="311194"/>
          </a:xfrm>
          <a:prstGeom prst="roundRect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2012674" y="1836664"/>
            <a:ext cx="1143673" cy="311194"/>
          </a:xfrm>
          <a:prstGeom prst="roundRect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3657157" y="1836664"/>
            <a:ext cx="1143673" cy="311194"/>
          </a:xfrm>
          <a:prstGeom prst="roundRect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483979" y="1853522"/>
            <a:ext cx="103026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2011</a:t>
            </a:r>
            <a:r>
              <a:rPr lang="en-US" altLang="zh-CN" sz="1200" dirty="0"/>
              <a:t>   </a:t>
            </a:r>
            <a:endParaRPr lang="zh-CN" altLang="zh-CN" sz="1200" dirty="0"/>
          </a:p>
        </p:txBody>
      </p:sp>
      <p:sp>
        <p:nvSpPr>
          <p:cNvPr id="53" name="文本框 52"/>
          <p:cNvSpPr txBox="1"/>
          <p:nvPr/>
        </p:nvSpPr>
        <p:spPr>
          <a:xfrm>
            <a:off x="2102505" y="1857255"/>
            <a:ext cx="96400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2013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794190" y="1857255"/>
            <a:ext cx="940386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endParaRPr lang="zh-CN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109"/>
          <p:cNvSpPr>
            <a:spLocks noChangeArrowheads="1"/>
          </p:cNvSpPr>
          <p:nvPr/>
        </p:nvSpPr>
        <p:spPr bwMode="auto">
          <a:xfrm>
            <a:off x="897642" y="376420"/>
            <a:ext cx="2491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新宋体" panose="02010609030101010101" pitchFamily="49" charset="-122"/>
                <a:cs typeface="Arial" panose="020B0604020202020204" pitchFamily="34" charset="0"/>
              </a:rPr>
              <a:t>Enterprise History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val 34"/>
          <p:cNvSpPr/>
          <p:nvPr/>
        </p:nvSpPr>
        <p:spPr>
          <a:xfrm>
            <a:off x="5403027" y="1264409"/>
            <a:ext cx="149163" cy="1894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505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cxnSp>
        <p:nvCxnSpPr>
          <p:cNvPr id="76" name="Straight Connector 32"/>
          <p:cNvCxnSpPr/>
          <p:nvPr/>
        </p:nvCxnSpPr>
        <p:spPr>
          <a:xfrm flipV="1">
            <a:off x="5477608" y="1402130"/>
            <a:ext cx="0" cy="387040"/>
          </a:xfrm>
          <a:prstGeom prst="line">
            <a:avLst/>
          </a:prstGeom>
          <a:ln w="19050">
            <a:solidFill>
              <a:srgbClr val="5054F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圆角矩形 76"/>
          <p:cNvSpPr/>
          <p:nvPr/>
        </p:nvSpPr>
        <p:spPr>
          <a:xfrm>
            <a:off x="5093095" y="1851820"/>
            <a:ext cx="1143673" cy="311194"/>
          </a:xfrm>
          <a:prstGeom prst="roundRect">
            <a:avLst/>
          </a:prstGeom>
          <a:solidFill>
            <a:srgbClr val="505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54"/>
          <p:cNvSpPr txBox="1"/>
          <p:nvPr/>
        </p:nvSpPr>
        <p:spPr>
          <a:xfrm>
            <a:off x="5135237" y="1851820"/>
            <a:ext cx="99709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2739" y="3433125"/>
            <a:ext cx="127965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Start  distributor  channel  across  in China and explore the overseas market</a:t>
            </a:r>
          </a:p>
          <a:p>
            <a:endParaRPr lang="zh-CN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90698" y="3388025"/>
            <a:ext cx="16330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81pieces  imported automatic 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production 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line </a:t>
            </a:r>
            <a:r>
              <a:rPr lang="zh-CN" alt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Output value of more than $260 million, 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heading for the world brand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7" y="2325223"/>
            <a:ext cx="1115336" cy="10138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4" name="矩形 43"/>
          <p:cNvSpPr/>
          <p:nvPr/>
        </p:nvSpPr>
        <p:spPr>
          <a:xfrm>
            <a:off x="1823802" y="3433125"/>
            <a:ext cx="1704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More than 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200 agent in China, and 2000 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cooperation 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project partners,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Output value 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is over $150 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million</a:t>
            </a:r>
            <a:endParaRPr lang="zh-CN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" r="4475"/>
          <a:stretch>
            <a:fillRect/>
          </a:stretch>
        </p:blipFill>
        <p:spPr>
          <a:xfrm>
            <a:off x="2012230" y="2307359"/>
            <a:ext cx="1198688" cy="1047001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38" y="2303167"/>
            <a:ext cx="1093108" cy="997143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3691811" y="3422000"/>
            <a:ext cx="12695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 receive lots of rewards and 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honor 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.Output 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value is over 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$230 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million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37" y="2320876"/>
            <a:ext cx="1069142" cy="101823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57" name="Picture 2" descr="d:\Users\1602002\Desktop\新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4" y="253146"/>
            <a:ext cx="623769" cy="5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圆角矩形 30"/>
          <p:cNvSpPr/>
          <p:nvPr/>
        </p:nvSpPr>
        <p:spPr>
          <a:xfrm>
            <a:off x="6408762" y="1836664"/>
            <a:ext cx="792138" cy="326349"/>
          </a:xfrm>
          <a:prstGeom prst="roundRect">
            <a:avLst/>
          </a:prstGeom>
          <a:solidFill>
            <a:srgbClr val="505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04379" y="2331010"/>
            <a:ext cx="10541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Output value of more than 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$400 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million, </a:t>
            </a:r>
            <a:endParaRPr lang="en-US" altLang="zh-CN" sz="1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Module output is NO1 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 this industry.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8" grpId="0" animBg="1"/>
      <p:bldP spid="49" grpId="0" animBg="1"/>
      <p:bldP spid="50" grpId="0" animBg="1"/>
      <p:bldP spid="51" grpId="0"/>
      <p:bldP spid="53" grpId="0"/>
      <p:bldP spid="55" grpId="0"/>
      <p:bldP spid="75" grpId="0" animBg="1"/>
      <p:bldP spid="77" grpId="0" animBg="1"/>
      <p:bldP spid="78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09"/>
          <p:cNvSpPr>
            <a:spLocks noChangeArrowheads="1"/>
          </p:cNvSpPr>
          <p:nvPr/>
        </p:nvSpPr>
        <p:spPr bwMode="auto">
          <a:xfrm>
            <a:off x="897642" y="371440"/>
            <a:ext cx="11256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Present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92338" y="1418997"/>
            <a:ext cx="467787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T</a:t>
            </a:r>
            <a:r>
              <a:rPr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urnover </a:t>
            </a:r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US$ 40</a:t>
            </a:r>
            <a:r>
              <a:rPr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million </a:t>
            </a:r>
            <a:r>
              <a:rPr lang="en-US" altLang="zh-CN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2017 </a:t>
            </a:r>
            <a:endParaRPr lang="en-US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mployee 2000 people</a:t>
            </a:r>
            <a:endParaRPr lang="en-US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apacity </a:t>
            </a:r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&gt;5.5</a:t>
            </a:r>
            <a:r>
              <a:rPr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million pcs </a:t>
            </a:r>
            <a:r>
              <a:rPr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</a:t>
            </a:r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monthly</a:t>
            </a:r>
            <a:endParaRPr lang="en-US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(equal</a:t>
            </a:r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200,000 sq.m)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Panasonic </a:t>
            </a:r>
            <a:r>
              <a:rPr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NPM SMD machine around 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 </a:t>
            </a:r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R&amp;D </a:t>
            </a:r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 </a:t>
            </a:r>
            <a:r>
              <a:rPr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120 </a:t>
            </a:r>
            <a:r>
              <a:rPr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 </a:t>
            </a:r>
            <a:endParaRPr lang="en-US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China </a:t>
            </a:r>
            <a:r>
              <a:rPr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Level Lab &amp; Research Center </a:t>
            </a:r>
          </a:p>
          <a:p>
            <a:pPr>
              <a:lnSpc>
                <a:spcPct val="150000"/>
              </a:lnSpc>
            </a:pPr>
            <a:endParaRPr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zh-CN" altLang="zh-CN" sz="1400" dirty="0">
              <a:solidFill>
                <a:schemeClr val="bg1"/>
              </a:solidFill>
              <a:latin typeface="Verdana" panose="020B0604030504040204" pitchFamily="34" charset="0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pic>
        <p:nvPicPr>
          <p:cNvPr id="11" name="Picture 2" descr="d:\Users\1602002\Desktop\新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4" y="253146"/>
            <a:ext cx="623769" cy="5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1563638"/>
            <a:ext cx="2677941" cy="167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4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72436" y="2139702"/>
            <a:ext cx="3856028" cy="1008112"/>
          </a:xfrm>
          <a:prstGeom prst="rect">
            <a:avLst/>
          </a:prstGeom>
          <a:solidFill>
            <a:srgbClr val="EB342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文本框 39"/>
          <p:cNvSpPr txBox="1"/>
          <p:nvPr/>
        </p:nvSpPr>
        <p:spPr>
          <a:xfrm>
            <a:off x="2863268" y="2169812"/>
            <a:ext cx="26084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</a:t>
            </a:r>
            <a:r>
              <a:rPr lang="en-US" altLang="zh-CN" sz="45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trength</a:t>
            </a:r>
            <a:endParaRPr lang="zh-CN" altLang="en-US" sz="4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02317" y="2139702"/>
            <a:ext cx="113413" cy="1008112"/>
          </a:xfrm>
          <a:prstGeom prst="rect">
            <a:avLst/>
          </a:prstGeom>
          <a:solidFill>
            <a:srgbClr val="EB342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585170" y="2139702"/>
            <a:ext cx="113413" cy="1008112"/>
          </a:xfrm>
          <a:prstGeom prst="rect">
            <a:avLst/>
          </a:prstGeom>
          <a:solidFill>
            <a:srgbClr val="EB342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2" descr="d:\Users\1602002\Desktop\新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36" y="2094054"/>
            <a:ext cx="1185562" cy="107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95016" y="1347615"/>
            <a:ext cx="5897455" cy="3080811"/>
            <a:chOff x="1333151" y="1413707"/>
            <a:chExt cx="9829654" cy="4706057"/>
          </a:xfrm>
        </p:grpSpPr>
        <p:graphicFrame>
          <p:nvGraphicFramePr>
            <p:cNvPr id="6" name="图表 5"/>
            <p:cNvGraphicFramePr/>
            <p:nvPr>
              <p:extLst>
                <p:ext uri="{D42A27DB-BD31-4B8C-83A1-F6EECF244321}">
                  <p14:modId xmlns:p14="http://schemas.microsoft.com/office/powerpoint/2010/main" val="3370947154"/>
                </p:ext>
              </p:extLst>
            </p:nvPr>
          </p:nvGraphicFramePr>
          <p:xfrm>
            <a:off x="1333151" y="1413707"/>
            <a:ext cx="9364176" cy="33914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7" name="组合 6"/>
            <p:cNvGrpSpPr/>
            <p:nvPr/>
          </p:nvGrpSpPr>
          <p:grpSpPr bwMode="auto">
            <a:xfrm>
              <a:off x="1373246" y="1626446"/>
              <a:ext cx="9789559" cy="4493318"/>
              <a:chOff x="857052" y="1412742"/>
              <a:chExt cx="8282967" cy="4492831"/>
            </a:xfrm>
          </p:grpSpPr>
          <p:sp>
            <p:nvSpPr>
              <p:cNvPr id="8" name="TextBox 3"/>
              <p:cNvSpPr txBox="1">
                <a:spLocks noChangeArrowheads="1"/>
              </p:cNvSpPr>
              <p:nvPr/>
            </p:nvSpPr>
            <p:spPr bwMode="auto">
              <a:xfrm>
                <a:off x="1770648" y="1412742"/>
                <a:ext cx="2331254" cy="470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400" dirty="0">
                    <a:solidFill>
                      <a:schemeClr val="bg1">
                        <a:lumMod val="95000"/>
                      </a:schemeClr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U</a:t>
                </a:r>
                <a:r>
                  <a:rPr lang="en-US" altLang="zh-CN" sz="1400" dirty="0" smtClean="0">
                    <a:solidFill>
                      <a:schemeClr val="bg1">
                        <a:lumMod val="95000"/>
                      </a:schemeClr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nit</a:t>
                </a:r>
                <a:r>
                  <a:rPr lang="zh-CN" altLang="en-US" sz="1400" dirty="0" smtClean="0">
                    <a:solidFill>
                      <a:schemeClr val="bg1">
                        <a:lumMod val="95000"/>
                      </a:schemeClr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：</a:t>
                </a:r>
                <a:r>
                  <a:rPr lang="en-US" altLang="zh-CN" sz="1400" dirty="0" smtClean="0">
                    <a:solidFill>
                      <a:schemeClr val="bg1">
                        <a:lumMod val="95000"/>
                      </a:schemeClr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million RMB</a:t>
                </a:r>
                <a:endParaRPr lang="zh-CN" altLang="en-US" sz="1400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7"/>
              <p:cNvSpPr txBox="1">
                <a:spLocks noChangeArrowheads="1"/>
              </p:cNvSpPr>
              <p:nvPr/>
            </p:nvSpPr>
            <p:spPr bwMode="auto">
              <a:xfrm>
                <a:off x="857052" y="4894880"/>
                <a:ext cx="8282967" cy="1010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indent="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R &amp; D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Investment  Increasing by </a:t>
                </a:r>
                <a:r>
                  <a:rPr lang="en-US" altLang="zh-CN" sz="1600" b="1" dirty="0" smtClean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200</a:t>
                </a:r>
                <a:r>
                  <a:rPr lang="en-US" altLang="zh-CN" sz="1600" b="1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%</a:t>
                </a:r>
                <a:r>
                  <a:rPr lang="en-US" altLang="zh-CN" sz="16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 every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year.</a:t>
                </a:r>
                <a:endParaRPr lang="en-US" altLang="zh-CN" sz="160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indent="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R &amp; D Investment </a:t>
                </a:r>
                <a:r>
                  <a:rPr lang="en-US" altLang="zh-CN" sz="1600" b="1" dirty="0" smtClean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60 </a:t>
                </a:r>
                <a:r>
                  <a:rPr lang="en-US" altLang="zh-CN" sz="1600" b="1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million</a:t>
                </a:r>
                <a:r>
                  <a:rPr lang="en-US" altLang="zh-CN" sz="16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RMB(60 crore)</a:t>
                </a:r>
                <a:endParaRPr lang="en-US" altLang="zh-CN" sz="160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07"/>
          <p:cNvGrpSpPr/>
          <p:nvPr/>
        </p:nvGrpSpPr>
        <p:grpSpPr bwMode="auto">
          <a:xfrm>
            <a:off x="984498" y="310921"/>
            <a:ext cx="2551784" cy="461665"/>
            <a:chOff x="1633619" y="979710"/>
            <a:chExt cx="1874813" cy="348193"/>
          </a:xfrm>
        </p:grpSpPr>
        <p:sp>
          <p:nvSpPr>
            <p:cNvPr id="16" name="TextBox 108"/>
            <p:cNvSpPr txBox="1">
              <a:spLocks noChangeArrowheads="1"/>
            </p:cNvSpPr>
            <p:nvPr/>
          </p:nvSpPr>
          <p:spPr bwMode="auto">
            <a:xfrm>
              <a:off x="1633619" y="979710"/>
              <a:ext cx="1874813" cy="348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R &amp; D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strength</a:t>
              </a:r>
              <a:endPara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矩形 109"/>
            <p:cNvSpPr>
              <a:spLocks noChangeArrowheads="1"/>
            </p:cNvSpPr>
            <p:nvPr/>
          </p:nvSpPr>
          <p:spPr bwMode="auto">
            <a:xfrm>
              <a:off x="2690267" y="1003798"/>
              <a:ext cx="135723" cy="30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19" name="Picture 2" descr="d:\Users\1602002\Desktop\新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33" y="206032"/>
            <a:ext cx="623769" cy="5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779" y="1027959"/>
            <a:ext cx="320013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center </a:t>
            </a: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area:</a:t>
            </a:r>
          </a:p>
          <a:p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1750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 meters</a:t>
            </a:r>
          </a:p>
          <a:p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</a:t>
            </a: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facilities:</a:t>
            </a: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188</a:t>
            </a: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</a:t>
            </a:r>
            <a:r>
              <a:rPr lang="zh-CN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 </a:t>
            </a: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54.38</a:t>
            </a: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million RMB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professional experiment systems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China National Level Lab &amp; Research Center</a:t>
            </a: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43"/>
          <p:cNvGrpSpPr/>
          <p:nvPr/>
        </p:nvGrpSpPr>
        <p:grpSpPr bwMode="auto">
          <a:xfrm>
            <a:off x="3511332" y="1330954"/>
            <a:ext cx="3075335" cy="2810331"/>
            <a:chOff x="2160866" y="1560107"/>
            <a:chExt cx="4317682" cy="4251195"/>
          </a:xfrm>
        </p:grpSpPr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2227351" y="2897096"/>
              <a:ext cx="4251197" cy="1577217"/>
            </a:xfrm>
            <a:prstGeom prst="ellipse">
              <a:avLst/>
            </a:prstGeom>
            <a:noFill/>
            <a:ln w="444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/>
              <a:lightRig rig="flat" dir="t"/>
            </a:scene3d>
            <a:sp3d contourW="12700" prstMaterial="clear"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Arial" panose="020B0604020202020204" pitchFamily="34" charset="0"/>
                <a:buNone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Oval 11"/>
            <p:cNvSpPr>
              <a:spLocks noChangeArrowheads="1"/>
            </p:cNvSpPr>
            <p:nvPr/>
          </p:nvSpPr>
          <p:spPr bwMode="auto">
            <a:xfrm rot="3293441" flipH="1">
              <a:off x="2227352" y="2897096"/>
              <a:ext cx="4251195" cy="1577217"/>
            </a:xfrm>
            <a:prstGeom prst="ellipse">
              <a:avLst/>
            </a:prstGeom>
            <a:noFill/>
            <a:ln w="444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/>
              <a:lightRig rig="flat" dir="t"/>
            </a:scene3d>
            <a:sp3d contourW="12700" prstMaterial="clear"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Arial" panose="020B0604020202020204" pitchFamily="34" charset="0"/>
                <a:buNone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 rot="18306559">
              <a:off x="2227352" y="2897096"/>
              <a:ext cx="4251195" cy="1577217"/>
            </a:xfrm>
            <a:prstGeom prst="ellipse">
              <a:avLst/>
            </a:prstGeom>
            <a:noFill/>
            <a:ln w="444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/>
              <a:lightRig rig="flat" dir="t"/>
            </a:scene3d>
            <a:sp3d contourW="12700" prstMaterial="clear"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Arial" panose="020B0604020202020204" pitchFamily="34" charset="0"/>
                <a:buNone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 bwMode="auto">
            <a:xfrm rot="19388639">
              <a:off x="4819578" y="4592823"/>
              <a:ext cx="680672" cy="46498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5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 bwMode="auto">
            <a:xfrm rot="19388639">
              <a:off x="2902015" y="4592823"/>
              <a:ext cx="680672" cy="46498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5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 bwMode="auto">
            <a:xfrm rot="19388639">
              <a:off x="5505329" y="3231092"/>
              <a:ext cx="680672" cy="4673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5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 bwMode="auto">
            <a:xfrm rot="19388639">
              <a:off x="2160388" y="3231092"/>
              <a:ext cx="680672" cy="4673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5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 bwMode="auto">
            <a:xfrm rot="19388639">
              <a:off x="4801799" y="1878850"/>
              <a:ext cx="681942" cy="4673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5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pic>
        <p:nvPicPr>
          <p:cNvPr id="5" name="图片 48" descr="C:\Documents and Settings\qlyf042\桌面\铭牌\实验房\9-10\20150910_152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8"/>
          <a:stretch>
            <a:fillRect/>
          </a:stretch>
        </p:blipFill>
        <p:spPr bwMode="auto">
          <a:xfrm>
            <a:off x="3454912" y="2237294"/>
            <a:ext cx="970491" cy="93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/>
          <p:nvPr/>
        </p:nvPicPr>
        <p:blipFill rotWithShape="1">
          <a:blip r:embed="rId4"/>
          <a:srcRect r="8891" b="5216"/>
          <a:stretch>
            <a:fillRect/>
          </a:stretch>
        </p:blipFill>
        <p:spPr bwMode="auto">
          <a:xfrm>
            <a:off x="5767063" y="2281828"/>
            <a:ext cx="952233" cy="837534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44"/>
          <p:cNvSpPr txBox="1">
            <a:spLocks noChangeArrowheads="1"/>
          </p:cNvSpPr>
          <p:nvPr/>
        </p:nvSpPr>
        <p:spPr bwMode="auto">
          <a:xfrm>
            <a:off x="5635238" y="3118943"/>
            <a:ext cx="22564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 dirty="0">
                <a:ea typeface="黑体" panose="02010609060101010101" pitchFamily="49" charset="-122"/>
                <a:cs typeface="Arial" panose="020B0604020202020204" pitchFamily="34" charset="0"/>
              </a:rPr>
              <a:t>Failure A</a:t>
            </a:r>
            <a:r>
              <a:rPr lang="en-US" altLang="zh-CN" sz="1200" b="1" dirty="0" smtClean="0">
                <a:ea typeface="黑体" panose="02010609060101010101" pitchFamily="49" charset="-122"/>
                <a:cs typeface="Arial" panose="020B0604020202020204" pitchFamily="34" charset="0"/>
              </a:rPr>
              <a:t>nalysis </a:t>
            </a:r>
            <a:r>
              <a:rPr lang="en-US" altLang="zh-CN" sz="1200" b="1" dirty="0">
                <a:ea typeface="黑体" panose="02010609060101010101" pitchFamily="49" charset="-122"/>
                <a:cs typeface="Arial" panose="020B0604020202020204" pitchFamily="34" charset="0"/>
              </a:rPr>
              <a:t>L</a:t>
            </a:r>
            <a:r>
              <a:rPr lang="en-US" altLang="zh-CN" sz="1200" b="1" dirty="0" smtClean="0">
                <a:ea typeface="黑体" panose="02010609060101010101" pitchFamily="49" charset="-122"/>
                <a:cs typeface="Arial" panose="020B0604020202020204" pitchFamily="34" charset="0"/>
              </a:rPr>
              <a:t>ab</a:t>
            </a:r>
            <a:endParaRPr lang="zh-CN" altLang="en-US" sz="1200" b="1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8" name="图片 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95" y="2281828"/>
            <a:ext cx="915925" cy="82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45"/>
          <p:cNvSpPr>
            <a:spLocks noChangeArrowheads="1"/>
          </p:cNvSpPr>
          <p:nvPr/>
        </p:nvSpPr>
        <p:spPr bwMode="auto">
          <a:xfrm>
            <a:off x="4798481" y="3152886"/>
            <a:ext cx="13048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DS-ORT</a:t>
            </a:r>
            <a:endParaRPr lang="zh-CN" altLang="zh-CN" sz="12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" name="图片 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33" y="3437874"/>
            <a:ext cx="1013858" cy="79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46"/>
          <p:cNvSpPr>
            <a:spLocks noChangeArrowheads="1"/>
          </p:cNvSpPr>
          <p:nvPr/>
        </p:nvSpPr>
        <p:spPr bwMode="auto">
          <a:xfrm>
            <a:off x="5583094" y="4295322"/>
            <a:ext cx="12053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EMC Lab</a:t>
            </a:r>
            <a:endParaRPr lang="zh-CN" altLang="zh-CN" sz="12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3969578" y="1187231"/>
            <a:ext cx="1007628" cy="78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3732218" y="1953410"/>
            <a:ext cx="17717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Electronic Lab</a:t>
            </a:r>
            <a:endParaRPr lang="zh-CN" altLang="zh-CN" sz="12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4" name="图片 58" descr="C:\Documents and Settings\qlyf042\桌面\铭牌\实验房\9-10\20150910_1515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8"/>
          <a:stretch>
            <a:fillRect/>
          </a:stretch>
        </p:blipFill>
        <p:spPr bwMode="auto">
          <a:xfrm>
            <a:off x="5156034" y="1187232"/>
            <a:ext cx="1005043" cy="79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50"/>
          <p:cNvSpPr>
            <a:spLocks noChangeArrowheads="1"/>
          </p:cNvSpPr>
          <p:nvPr/>
        </p:nvSpPr>
        <p:spPr bwMode="auto">
          <a:xfrm>
            <a:off x="5156033" y="1968240"/>
            <a:ext cx="16534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Chemical </a:t>
            </a:r>
            <a:r>
              <a:rPr lang="en-US" altLang="zh-CN" sz="12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Lab</a:t>
            </a:r>
          </a:p>
        </p:txBody>
      </p:sp>
      <p:pic>
        <p:nvPicPr>
          <p:cNvPr id="16" name="图片 15" descr="D:\Program Files\Tencent\QQEIM\Users\2851151620\Image\C2C\E3921E98C2862230EBB773E93D5DEA80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08977" y="3429885"/>
            <a:ext cx="1068230" cy="757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矩形 52"/>
          <p:cNvSpPr>
            <a:spLocks noChangeArrowheads="1"/>
          </p:cNvSpPr>
          <p:nvPr/>
        </p:nvSpPr>
        <p:spPr bwMode="auto">
          <a:xfrm>
            <a:off x="3754570" y="4295853"/>
            <a:ext cx="15950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</a:t>
            </a:r>
            <a:r>
              <a:rPr lang="en-US" altLang="zh-CN" sz="12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echanical Laboratory</a:t>
            </a:r>
            <a:endParaRPr lang="zh-CN" altLang="zh-CN" sz="12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TextBox 62"/>
          <p:cNvSpPr txBox="1">
            <a:spLocks noChangeArrowheads="1"/>
          </p:cNvSpPr>
          <p:nvPr/>
        </p:nvSpPr>
        <p:spPr bwMode="auto">
          <a:xfrm>
            <a:off x="3353068" y="3167186"/>
            <a:ext cx="1265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 dirty="0" smtClean="0">
                <a:ea typeface="黑体" panose="02010609060101010101" pitchFamily="49" charset="-122"/>
                <a:cs typeface="Arial" panose="020B0604020202020204" pitchFamily="34" charset="0"/>
              </a:rPr>
              <a:t>Environmental Lab</a:t>
            </a:r>
            <a:endParaRPr lang="zh-CN" altLang="en-US" sz="1200" b="1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048666" y="299666"/>
            <a:ext cx="4718397" cy="461665"/>
            <a:chOff x="1115615" y="339501"/>
            <a:chExt cx="4988623" cy="461665"/>
          </a:xfrm>
        </p:grpSpPr>
        <p:grpSp>
          <p:nvGrpSpPr>
            <p:cNvPr id="31" name="组合 107"/>
            <p:cNvGrpSpPr/>
            <p:nvPr/>
          </p:nvGrpSpPr>
          <p:grpSpPr bwMode="auto">
            <a:xfrm>
              <a:off x="1115615" y="339501"/>
              <a:ext cx="2690000" cy="461665"/>
              <a:chOff x="1633619" y="979710"/>
              <a:chExt cx="1556386" cy="348193"/>
            </a:xfrm>
          </p:grpSpPr>
          <p:sp>
            <p:nvSpPr>
              <p:cNvPr id="33" name="TextBox 108"/>
              <p:cNvSpPr txBox="1">
                <a:spLocks noChangeArrowheads="1"/>
              </p:cNvSpPr>
              <p:nvPr/>
            </p:nvSpPr>
            <p:spPr bwMode="auto">
              <a:xfrm>
                <a:off x="1633619" y="979710"/>
                <a:ext cx="1556386" cy="348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R &amp; D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strength--</a:t>
                </a:r>
                <a:endPara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矩形 109"/>
              <p:cNvSpPr>
                <a:spLocks noChangeArrowheads="1"/>
              </p:cNvSpPr>
              <p:nvPr/>
            </p:nvSpPr>
            <p:spPr bwMode="auto">
              <a:xfrm>
                <a:off x="2690267" y="1003798"/>
                <a:ext cx="113003" cy="301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3710358" y="375830"/>
              <a:ext cx="23938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R&amp;D facilities</a:t>
              </a:r>
            </a:p>
          </p:txBody>
        </p:sp>
      </p:grpSp>
      <p:pic>
        <p:nvPicPr>
          <p:cNvPr id="36" name="Picture 2" descr="d:\Users\1602002\Desktop\新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90" y="202217"/>
            <a:ext cx="623769" cy="5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36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 bwMode="auto">
          <a:xfrm>
            <a:off x="585758" y="3816132"/>
            <a:ext cx="6553092" cy="277001"/>
            <a:chOff x="813088" y="3778755"/>
            <a:chExt cx="8414567" cy="318371"/>
          </a:xfrm>
        </p:grpSpPr>
        <p:sp>
          <p:nvSpPr>
            <p:cNvPr id="38" name="矩形 1"/>
            <p:cNvSpPr>
              <a:spLocks noChangeArrowheads="1"/>
            </p:cNvSpPr>
            <p:nvPr/>
          </p:nvSpPr>
          <p:spPr bwMode="auto">
            <a:xfrm>
              <a:off x="3530043" y="3778755"/>
              <a:ext cx="3122358" cy="31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   Automatic screen printer--USA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矩形 5"/>
            <p:cNvSpPr>
              <a:spLocks noChangeArrowheads="1"/>
            </p:cNvSpPr>
            <p:nvPr/>
          </p:nvSpPr>
          <p:spPr bwMode="auto">
            <a:xfrm>
              <a:off x="813088" y="3778757"/>
              <a:ext cx="2907383" cy="31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200 pcs </a:t>
              </a:r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SMT machine - 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Japan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矩形 12"/>
            <p:cNvSpPr>
              <a:spLocks noChangeArrowheads="1"/>
            </p:cNvSpPr>
            <p:nvPr/>
          </p:nvSpPr>
          <p:spPr bwMode="auto">
            <a:xfrm>
              <a:off x="6495810" y="3778757"/>
              <a:ext cx="2731845" cy="31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Reflow 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Soldering—</a:t>
              </a:r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Germany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0" name="矩形 1"/>
          <p:cNvSpPr>
            <a:spLocks noChangeArrowheads="1"/>
          </p:cNvSpPr>
          <p:nvPr/>
        </p:nvSpPr>
        <p:spPr bwMode="auto">
          <a:xfrm>
            <a:off x="649945" y="901755"/>
            <a:ext cx="7447193" cy="82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8" tIns="40814" rIns="81628" bIns="40814">
            <a:spAutoFit/>
          </a:bodyPr>
          <a:lstStyle/>
          <a:p>
            <a:pPr marL="285750" indent="-285750" defTabSz="81470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Imported Sophisticated 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Equipment's 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accounts for 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65%;</a:t>
            </a:r>
          </a:p>
          <a:p>
            <a:pPr marL="285750" indent="-285750" defTabSz="81470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Domestic 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Sophisticated 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Equipment's 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accounts for 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pic>
        <p:nvPicPr>
          <p:cNvPr id="1026" name="Picture 2" descr="C:\Users\1507043\AppData\Roaming\Tencent\Users\2851151923\QQEIM\WinTemp\RichOle\_M5W3SAZA[ES$I1GYFUVKC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0" y="1722844"/>
            <a:ext cx="6055873" cy="197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73874" y="253146"/>
            <a:ext cx="6693396" cy="565517"/>
            <a:chOff x="347776" y="253145"/>
            <a:chExt cx="8499551" cy="565517"/>
          </a:xfrm>
        </p:grpSpPr>
        <p:sp>
          <p:nvSpPr>
            <p:cNvPr id="12" name="TextBox 108"/>
            <p:cNvSpPr txBox="1">
              <a:spLocks noChangeArrowheads="1"/>
            </p:cNvSpPr>
            <p:nvPr/>
          </p:nvSpPr>
          <p:spPr bwMode="auto">
            <a:xfrm>
              <a:off x="1288057" y="356997"/>
              <a:ext cx="38862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Production strength--</a:t>
              </a:r>
              <a:endPara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09"/>
            <p:cNvSpPr>
              <a:spLocks noChangeArrowheads="1"/>
            </p:cNvSpPr>
            <p:nvPr/>
          </p:nvSpPr>
          <p:spPr bwMode="auto">
            <a:xfrm>
              <a:off x="4572001" y="387773"/>
              <a:ext cx="42753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新宋体" panose="02010609030101010101" pitchFamily="49" charset="-122"/>
                  <a:cs typeface="Arial" panose="020B0604020202020204" pitchFamily="34" charset="0"/>
                </a:rPr>
                <a:t>     World class 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新宋体" panose="02010609030101010101" pitchFamily="49" charset="-122"/>
                  <a:cs typeface="Arial" panose="020B0604020202020204" pitchFamily="34" charset="0"/>
                </a:rPr>
                <a:t>Equipment</a:t>
              </a:r>
              <a:endPara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新宋体" panose="02010609030101010101" pitchFamily="49" charset="-122"/>
                <a:cs typeface="Arial" panose="020B0604020202020204" pitchFamily="34" charset="0"/>
              </a:endParaRPr>
            </a:p>
          </p:txBody>
        </p:sp>
        <p:pic>
          <p:nvPicPr>
            <p:cNvPr id="15" name="Picture 2" descr="d:\Users\1602002\Desktop\新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76" y="253145"/>
              <a:ext cx="792087" cy="56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81284" y="4198037"/>
            <a:ext cx="568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ccuracy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NPM 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mount placement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is 0.01 MM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710</Words>
  <Application>Microsoft Office PowerPoint</Application>
  <PresentationFormat>Произвольный</PresentationFormat>
  <Paragraphs>168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主题​​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Company Profile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LM</cp:lastModifiedBy>
  <cp:revision>110</cp:revision>
  <dcterms:created xsi:type="dcterms:W3CDTF">2016-01-06T07:53:00Z</dcterms:created>
  <dcterms:modified xsi:type="dcterms:W3CDTF">2018-04-20T06:55:57Z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2052-10.1.0.5400</vt:lpwstr>
  </property>
</Properties>
</file>